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0"/>
  </p:notesMasterIdLst>
  <p:sldIdLst>
    <p:sldId id="256" r:id="rId3"/>
    <p:sldId id="261" r:id="rId4"/>
    <p:sldId id="262" r:id="rId5"/>
    <p:sldId id="263" r:id="rId6"/>
    <p:sldId id="257" r:id="rId7"/>
    <p:sldId id="267" r:id="rId8"/>
    <p:sldId id="433" r:id="rId9"/>
    <p:sldId id="443" r:id="rId10"/>
    <p:sldId id="435" r:id="rId11"/>
    <p:sldId id="450" r:id="rId12"/>
    <p:sldId id="414" r:id="rId13"/>
    <p:sldId id="444" r:id="rId14"/>
    <p:sldId id="446" r:id="rId15"/>
    <p:sldId id="454" r:id="rId16"/>
    <p:sldId id="445" r:id="rId17"/>
    <p:sldId id="416" r:id="rId18"/>
    <p:sldId id="417" r:id="rId19"/>
    <p:sldId id="455" r:id="rId20"/>
    <p:sldId id="448" r:id="rId21"/>
    <p:sldId id="449" r:id="rId22"/>
    <p:sldId id="456" r:id="rId23"/>
    <p:sldId id="418" r:id="rId24"/>
    <p:sldId id="419" r:id="rId25"/>
    <p:sldId id="376" r:id="rId26"/>
    <p:sldId id="434" r:id="rId27"/>
    <p:sldId id="459" r:id="rId28"/>
    <p:sldId id="458" r:id="rId29"/>
    <p:sldId id="460" r:id="rId30"/>
    <p:sldId id="461" r:id="rId31"/>
    <p:sldId id="457" r:id="rId32"/>
    <p:sldId id="431" r:id="rId33"/>
    <p:sldId id="462" r:id="rId34"/>
    <p:sldId id="432" r:id="rId35"/>
    <p:sldId id="463" r:id="rId36"/>
    <p:sldId id="464" r:id="rId37"/>
    <p:sldId id="465" r:id="rId38"/>
    <p:sldId id="466" r:id="rId39"/>
    <p:sldId id="467" r:id="rId40"/>
    <p:sldId id="428" r:id="rId41"/>
    <p:sldId id="421" r:id="rId42"/>
    <p:sldId id="422" r:id="rId43"/>
    <p:sldId id="423" r:id="rId44"/>
    <p:sldId id="424" r:id="rId45"/>
    <p:sldId id="425" r:id="rId46"/>
    <p:sldId id="426" r:id="rId47"/>
    <p:sldId id="427" r:id="rId48"/>
    <p:sldId id="430" r:id="rId49"/>
    <p:sldId id="429" r:id="rId50"/>
    <p:sldId id="420" r:id="rId51"/>
    <p:sldId id="438" r:id="rId52"/>
    <p:sldId id="439" r:id="rId53"/>
    <p:sldId id="437" r:id="rId54"/>
    <p:sldId id="442" r:id="rId55"/>
    <p:sldId id="440" r:id="rId56"/>
    <p:sldId id="441" r:id="rId57"/>
    <p:sldId id="436" r:id="rId58"/>
    <p:sldId id="297" r:id="rId59"/>
    <p:sldId id="365" r:id="rId60"/>
    <p:sldId id="348" r:id="rId61"/>
    <p:sldId id="264" r:id="rId62"/>
    <p:sldId id="388" r:id="rId63"/>
    <p:sldId id="380" r:id="rId64"/>
    <p:sldId id="402" r:id="rId65"/>
    <p:sldId id="413" r:id="rId66"/>
    <p:sldId id="375" r:id="rId67"/>
    <p:sldId id="411" r:id="rId68"/>
    <p:sldId id="386"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64859" autoAdjust="0"/>
  </p:normalViewPr>
  <p:slideViewPr>
    <p:cSldViewPr snapToGrid="0">
      <p:cViewPr varScale="1">
        <p:scale>
          <a:sx n="99" d="100"/>
          <a:sy n="99" d="100"/>
        </p:scale>
        <p:origin x="78" y="17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https://towardsdatascience.com/how-to-get-started-with-word2vec-and-then-how-to-make-it-work-d0a2fca9dad3</a:t>
            </a:r>
          </a:p>
          <a:p>
            <a:r>
              <a:rPr lang="en-US" dirty="0" smtClean="0"/>
              <a:t>https://github.com/kavgan/nlp-in-practice</a:t>
            </a:r>
          </a:p>
          <a:p>
            <a:r>
              <a:rPr lang="en-US" dirty="0" smtClean="0"/>
              <a:t>https://lena-voita.github.io/nlp_course/word_embeddings.html#w2v_idea</a:t>
            </a:r>
            <a:endParaRPr lang="en-US" dirty="0"/>
          </a:p>
        </p:txBody>
      </p:sp>
    </p:spTree>
    <p:extLst>
      <p:ext uri="{BB962C8B-B14F-4D97-AF65-F5344CB8AC3E}">
        <p14:creationId xmlns:p14="http://schemas.microsoft.com/office/powerpoint/2010/main" val="294128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792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https://nlp.stanford.edu/projects/glove/</a:t>
            </a:r>
            <a:endParaRPr lang="en-US" dirty="0"/>
          </a:p>
        </p:txBody>
      </p:sp>
    </p:spTree>
    <p:extLst>
      <p:ext uri="{BB962C8B-B14F-4D97-AF65-F5344CB8AC3E}">
        <p14:creationId xmlns:p14="http://schemas.microsoft.com/office/powerpoint/2010/main" val="242942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https://www.thegioimaychu.vn/blog/ai-hpc/deep-learning-xu-ly-ngon-ngu-tu-nhien-nlp-su-dung-rnns-va-cnns-p2835/</a:t>
            </a:r>
            <a:endParaRPr lang="en-US" dirty="0"/>
          </a:p>
        </p:txBody>
      </p:sp>
    </p:spTree>
    <p:extLst>
      <p:ext uri="{BB962C8B-B14F-4D97-AF65-F5344CB8AC3E}">
        <p14:creationId xmlns:p14="http://schemas.microsoft.com/office/powerpoint/2010/main" val="87323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https://lena-voita.github.io/nlp_course/language_modeling.html</a:t>
            </a:r>
            <a:endParaRPr lang="en-US" dirty="0"/>
          </a:p>
        </p:txBody>
      </p:sp>
    </p:spTree>
    <p:extLst>
      <p:ext uri="{BB962C8B-B14F-4D97-AF65-F5344CB8AC3E}">
        <p14:creationId xmlns:p14="http://schemas.microsoft.com/office/powerpoint/2010/main" val="253606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smtClean="0"/>
              <a:t>phamdinhkhanh.github.io/2019/08/19/CorrectSpellingVietnamseTonePrediction.html</a:t>
            </a:r>
          </a:p>
          <a:p>
            <a:r>
              <a:rPr lang="en-US" dirty="0" smtClean="0"/>
              <a:t>https://lena-voita.github.io/nlp_course/seq2seq_and_attention.html</a:t>
            </a:r>
            <a:endParaRPr lang="en-US" dirty="0"/>
          </a:p>
        </p:txBody>
      </p:sp>
    </p:spTree>
    <p:extLst>
      <p:ext uri="{BB962C8B-B14F-4D97-AF65-F5344CB8AC3E}">
        <p14:creationId xmlns:p14="http://schemas.microsoft.com/office/powerpoint/2010/main" val="4013196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https://phamdinhkhanh.github.io/2020/05/28/TransformerThemDauTV.html</a:t>
            </a:r>
            <a:endParaRPr lang="en-US" dirty="0"/>
          </a:p>
        </p:txBody>
      </p:sp>
    </p:spTree>
    <p:extLst>
      <p:ext uri="{BB962C8B-B14F-4D97-AF65-F5344CB8AC3E}">
        <p14:creationId xmlns:p14="http://schemas.microsoft.com/office/powerpoint/2010/main" val="692689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https://phamdinhkhanh.github.io/2020/06/04/PhoBERT_Fairseq.html</a:t>
            </a:r>
          </a:p>
          <a:p>
            <a:r>
              <a:rPr lang="en-US" dirty="0" smtClean="0"/>
              <a:t>https://phamdinhkhanh.github.io/2020/05/23/BERTModel.html</a:t>
            </a:r>
            <a:endParaRPr lang="en-US" dirty="0"/>
          </a:p>
        </p:txBody>
      </p:sp>
    </p:spTree>
    <p:extLst>
      <p:ext uri="{BB962C8B-B14F-4D97-AF65-F5344CB8AC3E}">
        <p14:creationId xmlns:p14="http://schemas.microsoft.com/office/powerpoint/2010/main" val="398836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https://phamdinhkhanh.github.io/2020/06/04/PhoBERT_Fairseq.html</a:t>
            </a:r>
            <a:endParaRPr lang="en-US" dirty="0"/>
          </a:p>
        </p:txBody>
      </p:sp>
    </p:spTree>
    <p:extLst>
      <p:ext uri="{BB962C8B-B14F-4D97-AF65-F5344CB8AC3E}">
        <p14:creationId xmlns:p14="http://schemas.microsoft.com/office/powerpoint/2010/main" val="129749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https://phamdinhkhanh.github.io/2020/06/04/PhoBERT_Fairseq.html</a:t>
            </a:r>
            <a:endParaRPr lang="en-US" dirty="0"/>
          </a:p>
        </p:txBody>
      </p:sp>
    </p:spTree>
    <p:extLst>
      <p:ext uri="{BB962C8B-B14F-4D97-AF65-F5344CB8AC3E}">
        <p14:creationId xmlns:p14="http://schemas.microsoft.com/office/powerpoint/2010/main" val="149265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59</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62</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20424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https://kili-technology.com/blog/nlp-deep-learning</a:t>
            </a:r>
            <a:endParaRPr lang="en-US" dirty="0"/>
          </a:p>
        </p:txBody>
      </p:sp>
    </p:spTree>
    <p:extLst>
      <p:ext uri="{BB962C8B-B14F-4D97-AF65-F5344CB8AC3E}">
        <p14:creationId xmlns:p14="http://schemas.microsoft.com/office/powerpoint/2010/main" val="281532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http://web.stanford.edu/class/cs224n/index.html#schedule</a:t>
            </a:r>
          </a:p>
          <a:p>
            <a:pPr marL="158750" indent="0">
              <a:buNone/>
            </a:pPr>
            <a:r>
              <a:rPr lang="en-US" dirty="0" smtClean="0"/>
              <a:t>https://arxiv.org/pdf/1301.3781.pdf</a:t>
            </a:r>
          </a:p>
          <a:p>
            <a:pPr marL="158750" indent="0">
              <a:buNone/>
            </a:pPr>
            <a:r>
              <a:rPr lang="en-US" dirty="0" smtClean="0"/>
              <a:t>http://web.stanford.edu/class/cs224n/slides/cs224n-2022-lecture01-wordvecs1.pdf</a:t>
            </a:r>
            <a:endParaRPr lang="en-US" dirty="0"/>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https://lena-voita.github.io/nlp_course/word_embeddings.html</a:t>
            </a:r>
            <a:endParaRPr lang="en-US" dirty="0"/>
          </a:p>
        </p:txBody>
      </p:sp>
    </p:spTree>
    <p:extLst>
      <p:ext uri="{BB962C8B-B14F-4D97-AF65-F5344CB8AC3E}">
        <p14:creationId xmlns:p14="http://schemas.microsoft.com/office/powerpoint/2010/main" val="47220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20/09/2022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b="1" dirty="0" smtClean="0">
                <a:solidFill>
                  <a:srgbClr val="FFFF00"/>
                </a:solidFill>
              </a:rPr>
              <a:t>9: Xử lý ngôn ngữ tự nhiên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a:t>
            </a:r>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normAutofit/>
          </a:bodyPr>
          <a:lstStyle/>
          <a:p>
            <a:r>
              <a:rPr lang="en-US" dirty="0"/>
              <a:t>The SEC said, “Musk, your tweets are a blight. </a:t>
            </a:r>
            <a:r>
              <a:rPr lang="en-US" dirty="0" smtClean="0"/>
              <a:t>They </a:t>
            </a:r>
            <a:r>
              <a:rPr lang="en-US" dirty="0"/>
              <a:t>really could cost you your job, if you don't stop all this tweeting at night.” Then Musk cried, “Why? The tweets I wrote are not mean, I don't use all-caps and I'm sure that my tweets are clean.” “But your tweets can move markets and that's why we're sore. You may be a genius and a billionaire, but it doesn't give you the right to </a:t>
            </a:r>
            <a:endParaRPr lang="en-US" dirty="0" smtClean="0"/>
          </a:p>
          <a:p>
            <a:endParaRPr lang="en-US" dirty="0"/>
          </a:p>
          <a:p>
            <a:r>
              <a:rPr lang="en-US" dirty="0" smtClean="0"/>
              <a:t>How </a:t>
            </a:r>
            <a:r>
              <a:rPr lang="en-US" dirty="0"/>
              <a:t>many users have signed up since the start of 2020? </a:t>
            </a:r>
            <a:endParaRPr lang="en-US" dirty="0" smtClean="0"/>
          </a:p>
          <a:p>
            <a:pPr lvl="1"/>
            <a:r>
              <a:rPr lang="en-US" dirty="0" smtClean="0"/>
              <a:t>SELECT </a:t>
            </a:r>
            <a:r>
              <a:rPr lang="en-US" dirty="0"/>
              <a:t>count(id) FROM users WHERE </a:t>
            </a:r>
            <a:r>
              <a:rPr lang="en-US" dirty="0" err="1"/>
              <a:t>created_at</a:t>
            </a:r>
            <a:r>
              <a:rPr lang="en-US" dirty="0"/>
              <a:t> &gt; ‘2020-01-01’ </a:t>
            </a:r>
            <a:endParaRPr lang="en-US" dirty="0" smtClean="0"/>
          </a:p>
          <a:p>
            <a:endParaRPr lang="en-US" dirty="0"/>
          </a:p>
          <a:p>
            <a:r>
              <a:rPr lang="en-US" dirty="0" smtClean="0"/>
              <a:t>What </a:t>
            </a:r>
            <a:r>
              <a:rPr lang="en-US" dirty="0"/>
              <a:t>is the average number of influencers each user is subscribed to? </a:t>
            </a:r>
          </a:p>
          <a:p>
            <a:pPr lvl="1"/>
            <a:r>
              <a:rPr lang="en-US" dirty="0" smtClean="0"/>
              <a:t>SELECT </a:t>
            </a:r>
            <a:r>
              <a:rPr lang="en-US" dirty="0" err="1"/>
              <a:t>avg</a:t>
            </a:r>
            <a:r>
              <a:rPr lang="en-US" dirty="0"/>
              <a:t>(count) FROM ( SELECT </a:t>
            </a:r>
            <a:r>
              <a:rPr lang="en-US" dirty="0" err="1"/>
              <a:t>user_id</a:t>
            </a:r>
            <a:r>
              <a:rPr lang="en-US" dirty="0"/>
              <a:t>, count(*) FROM subscribers GROUP BY </a:t>
            </a:r>
            <a:r>
              <a:rPr lang="en-US" dirty="0" err="1"/>
              <a:t>user_id</a:t>
            </a:r>
            <a:r>
              <a:rPr lang="en-US" dirty="0"/>
              <a:t> ) AS </a:t>
            </a:r>
            <a:r>
              <a:rPr lang="en-US" dirty="0" err="1"/>
              <a:t>avg_subscriptions_per_user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458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a:t>2</a:t>
            </a:r>
            <a:r>
              <a:rPr lang="vi-VN" dirty="0" smtClean="0"/>
              <a:t>: </a:t>
            </a:r>
            <a:r>
              <a:rPr lang="en-US" dirty="0" err="1" smtClean="0"/>
              <a:t>Trình</a:t>
            </a:r>
            <a:r>
              <a:rPr lang="en-US" dirty="0" smtClean="0"/>
              <a:t> </a:t>
            </a:r>
            <a:r>
              <a:rPr lang="en-US" dirty="0" err="1" smtClean="0"/>
              <a:t>bày</a:t>
            </a:r>
            <a:r>
              <a:rPr lang="en-US" dirty="0" smtClean="0"/>
              <a:t> </a:t>
            </a:r>
            <a:r>
              <a:rPr lang="en-US" dirty="0" err="1" smtClean="0"/>
              <a:t>ký</a:t>
            </a:r>
            <a:r>
              <a:rPr lang="en-US" dirty="0" smtClean="0"/>
              <a:t> </a:t>
            </a:r>
            <a:r>
              <a:rPr lang="en-US" dirty="0" err="1" smtClean="0"/>
              <a:t>tự</a:t>
            </a:r>
            <a:r>
              <a:rPr lang="en-US" dirty="0" smtClean="0"/>
              <a:t> (word embedding)</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3492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Ví</a:t>
            </a:r>
            <a:r>
              <a:rPr lang="fr-FR" dirty="0" smtClean="0"/>
              <a:t> </a:t>
            </a:r>
            <a:r>
              <a:rPr lang="fr-FR" dirty="0" err="1" smtClean="0"/>
              <a:t>dụ</a:t>
            </a:r>
            <a:endParaRPr lang="en-US" dirty="0"/>
          </a:p>
        </p:txBody>
      </p:sp>
      <p:sp>
        <p:nvSpPr>
          <p:cNvPr id="3" name="Content Placeholder 2"/>
          <p:cNvSpPr>
            <a:spLocks noGrp="1"/>
          </p:cNvSpPr>
          <p:nvPr>
            <p:ph type="body" idx="1"/>
          </p:nvPr>
        </p:nvSpPr>
        <p:spPr/>
        <p:txBody>
          <a:bodyPr/>
          <a:lstStyle/>
          <a:p>
            <a:r>
              <a:rPr lang="fr-FR" dirty="0" smtClean="0"/>
              <a:t>Ta </a:t>
            </a:r>
            <a:r>
              <a:rPr lang="fr-FR" dirty="0" err="1" smtClean="0"/>
              <a:t>nói</a:t>
            </a:r>
            <a:r>
              <a:rPr lang="fr-FR" dirty="0" smtClean="0"/>
              <a:t> </a:t>
            </a:r>
            <a:r>
              <a:rPr lang="fr-FR" dirty="0" err="1" smtClean="0"/>
              <a:t>hoặc</a:t>
            </a:r>
            <a:r>
              <a:rPr lang="fr-FR" dirty="0" smtClean="0"/>
              <a:t> </a:t>
            </a:r>
            <a:r>
              <a:rPr lang="fr-FR" dirty="0" err="1" smtClean="0"/>
              <a:t>viết</a:t>
            </a:r>
            <a:r>
              <a:rPr lang="fr-FR" dirty="0" smtClean="0"/>
              <a:t> </a:t>
            </a:r>
            <a:r>
              <a:rPr lang="fr-FR" dirty="0" err="1" smtClean="0"/>
              <a:t>một</a:t>
            </a:r>
            <a:r>
              <a:rPr lang="fr-FR" dirty="0" smtClean="0"/>
              <a:t> </a:t>
            </a:r>
            <a:r>
              <a:rPr lang="fr-FR" dirty="0" err="1" smtClean="0"/>
              <a:t>câu</a:t>
            </a:r>
            <a:r>
              <a:rPr lang="fr-FR" dirty="0" smtClean="0"/>
              <a:t>: ‘</a:t>
            </a:r>
            <a:r>
              <a:rPr lang="fr-FR" dirty="0" err="1" smtClean="0"/>
              <a:t>Tôi</a:t>
            </a:r>
            <a:r>
              <a:rPr lang="fr-FR" dirty="0" smtClean="0"/>
              <a:t> </a:t>
            </a:r>
            <a:r>
              <a:rPr lang="fr-FR" dirty="0" err="1" smtClean="0"/>
              <a:t>thấy</a:t>
            </a:r>
            <a:r>
              <a:rPr lang="fr-FR" dirty="0" smtClean="0"/>
              <a:t> con </a:t>
            </a:r>
            <a:r>
              <a:rPr lang="fr-FR" dirty="0" err="1" smtClean="0"/>
              <a:t>mèo</a:t>
            </a:r>
            <a:r>
              <a:rPr lang="fr-FR" dirty="0" smtClean="0"/>
              <a:t>.’</a:t>
            </a:r>
          </a:p>
          <a:p>
            <a:r>
              <a:rPr lang="fr-FR" dirty="0" err="1" smtClean="0"/>
              <a:t>Chuỗi</a:t>
            </a:r>
            <a:r>
              <a:rPr lang="fr-FR" dirty="0" smtClean="0"/>
              <a:t> </a:t>
            </a:r>
            <a:r>
              <a:rPr lang="fr-FR" dirty="0" err="1" smtClean="0"/>
              <a:t>ký</a:t>
            </a:r>
            <a:r>
              <a:rPr lang="fr-FR" dirty="0" smtClean="0"/>
              <a:t> </a:t>
            </a:r>
            <a:r>
              <a:rPr lang="fr-FR" dirty="0" err="1" smtClean="0"/>
              <a:t>tự</a:t>
            </a:r>
            <a:r>
              <a:rPr lang="fr-FR" dirty="0" smtClean="0"/>
              <a:t> </a:t>
            </a:r>
            <a:r>
              <a:rPr lang="fr-FR" dirty="0" err="1" smtClean="0"/>
              <a:t>này</a:t>
            </a:r>
            <a:r>
              <a:rPr lang="fr-FR" dirty="0" smtClean="0"/>
              <a:t> </a:t>
            </a:r>
            <a:r>
              <a:rPr lang="fr-FR" dirty="0" err="1" smtClean="0"/>
              <a:t>xẽ</a:t>
            </a:r>
            <a:r>
              <a:rPr lang="fr-FR" dirty="0" smtClean="0"/>
              <a:t> </a:t>
            </a:r>
            <a:r>
              <a:rPr lang="fr-FR" dirty="0" err="1" smtClean="0"/>
              <a:t>được</a:t>
            </a:r>
            <a:r>
              <a:rPr lang="fr-FR" dirty="0" smtClean="0"/>
              <a:t> </a:t>
            </a:r>
            <a:r>
              <a:rPr lang="fr-FR" dirty="0" err="1" smtClean="0"/>
              <a:t>xử</a:t>
            </a:r>
            <a:r>
              <a:rPr lang="fr-FR" dirty="0" smtClean="0"/>
              <a:t> </a:t>
            </a:r>
            <a:r>
              <a:rPr lang="fr-FR" dirty="0" err="1" smtClean="0"/>
              <a:t>lý</a:t>
            </a:r>
            <a:r>
              <a:rPr lang="fr-FR" dirty="0" smtClean="0"/>
              <a:t> </a:t>
            </a:r>
            <a:r>
              <a:rPr lang="fr-FR" dirty="0" err="1" smtClean="0"/>
              <a:t>tách</a:t>
            </a:r>
            <a:r>
              <a:rPr lang="fr-FR" dirty="0" smtClean="0"/>
              <a:t> </a:t>
            </a:r>
            <a:r>
              <a:rPr lang="fr-FR" dirty="0" err="1" smtClean="0"/>
              <a:t>từ</a:t>
            </a:r>
            <a:r>
              <a:rPr lang="fr-FR" dirty="0" smtClean="0"/>
              <a:t>, </a:t>
            </a:r>
            <a:r>
              <a:rPr lang="fr-FR" dirty="0" err="1" smtClean="0"/>
              <a:t>thành</a:t>
            </a:r>
            <a:r>
              <a:rPr lang="fr-FR" dirty="0" smtClean="0"/>
              <a:t> 5 </a:t>
            </a:r>
            <a:r>
              <a:rPr lang="fr-FR" dirty="0" err="1" smtClean="0"/>
              <a:t>tokens</a:t>
            </a:r>
            <a:r>
              <a:rPr lang="fr-FR" dirty="0" smtClean="0"/>
              <a:t>: </a:t>
            </a:r>
          </a:p>
          <a:p>
            <a:pPr lvl="1"/>
            <a:r>
              <a:rPr lang="fr-FR" dirty="0" smtClean="0"/>
              <a:t>‘</a:t>
            </a:r>
            <a:r>
              <a:rPr lang="fr-FR" dirty="0" err="1" smtClean="0"/>
              <a:t>Tôi</a:t>
            </a:r>
            <a:r>
              <a:rPr lang="fr-FR" dirty="0" smtClean="0"/>
              <a:t>’, ‘</a:t>
            </a:r>
            <a:r>
              <a:rPr lang="fr-FR" dirty="0" err="1" smtClean="0"/>
              <a:t>thấy</a:t>
            </a:r>
            <a:r>
              <a:rPr lang="fr-FR" dirty="0" smtClean="0"/>
              <a:t>’, ‘con’, ‘</a:t>
            </a:r>
            <a:r>
              <a:rPr lang="fr-FR" dirty="0" err="1" smtClean="0"/>
              <a:t>mèo</a:t>
            </a:r>
            <a:r>
              <a:rPr lang="fr-FR" dirty="0" smtClean="0"/>
              <a:t>’, ‘.’</a:t>
            </a:r>
          </a:p>
          <a:p>
            <a:r>
              <a:rPr lang="fr-FR" dirty="0" err="1" smtClean="0"/>
              <a:t>Mỗi</a:t>
            </a:r>
            <a:r>
              <a:rPr lang="fr-FR" dirty="0" smtClean="0"/>
              <a:t> </a:t>
            </a:r>
            <a:r>
              <a:rPr lang="fr-FR" dirty="0" err="1" smtClean="0"/>
              <a:t>token</a:t>
            </a:r>
            <a:r>
              <a:rPr lang="fr-FR" dirty="0" smtClean="0"/>
              <a:t> </a:t>
            </a:r>
            <a:r>
              <a:rPr lang="fr-FR" dirty="0" err="1" smtClean="0"/>
              <a:t>sẽ</a:t>
            </a:r>
            <a:r>
              <a:rPr lang="fr-FR" dirty="0" smtClean="0"/>
              <a:t> </a:t>
            </a:r>
            <a:r>
              <a:rPr lang="fr-FR" dirty="0" err="1" smtClean="0"/>
              <a:t>được</a:t>
            </a:r>
            <a:r>
              <a:rPr lang="fr-FR" dirty="0" smtClean="0"/>
              <a:t> </a:t>
            </a:r>
            <a:r>
              <a:rPr lang="fr-FR" dirty="0" err="1" smtClean="0"/>
              <a:t>chuyển</a:t>
            </a:r>
            <a:r>
              <a:rPr lang="fr-FR" dirty="0" smtClean="0"/>
              <a:t> </a:t>
            </a:r>
            <a:r>
              <a:rPr lang="fr-FR" dirty="0" err="1" smtClean="0"/>
              <a:t>thành</a:t>
            </a:r>
            <a:r>
              <a:rPr lang="fr-FR" dirty="0" smtClean="0"/>
              <a:t> </a:t>
            </a:r>
            <a:r>
              <a:rPr lang="fr-FR" dirty="0" err="1" smtClean="0"/>
              <a:t>vector</a:t>
            </a:r>
            <a:r>
              <a:rPr lang="fr-FR" dirty="0" smtClean="0"/>
              <a:t> </a:t>
            </a:r>
            <a:r>
              <a:rPr lang="fr-FR" dirty="0" err="1" smtClean="0"/>
              <a:t>số</a:t>
            </a:r>
            <a:r>
              <a:rPr lang="fr-FR" dirty="0"/>
              <a:t>.</a:t>
            </a:r>
            <a:endParaRPr lang="fr-FR" dirty="0" smtClean="0"/>
          </a:p>
          <a:p>
            <a:r>
              <a:rPr lang="fr-FR" dirty="0" err="1" smtClean="0"/>
              <a:t>Chuỗi</a:t>
            </a:r>
            <a:r>
              <a:rPr lang="fr-FR" dirty="0" smtClean="0"/>
              <a:t> </a:t>
            </a:r>
            <a:r>
              <a:rPr lang="fr-FR" dirty="0" err="1" smtClean="0"/>
              <a:t>vector</a:t>
            </a:r>
            <a:r>
              <a:rPr lang="fr-FR" dirty="0" smtClean="0"/>
              <a:t> </a:t>
            </a:r>
            <a:r>
              <a:rPr lang="fr-FR" dirty="0" err="1" smtClean="0"/>
              <a:t>số</a:t>
            </a:r>
            <a:r>
              <a:rPr lang="fr-FR" dirty="0" smtClean="0"/>
              <a:t> là </a:t>
            </a:r>
            <a:r>
              <a:rPr lang="fr-FR" dirty="0" err="1" smtClean="0"/>
              <a:t>đầu</a:t>
            </a:r>
            <a:r>
              <a:rPr lang="fr-FR" dirty="0" smtClean="0"/>
              <a:t> </a:t>
            </a:r>
            <a:r>
              <a:rPr lang="fr-FR" dirty="0" err="1" smtClean="0"/>
              <a:t>vào</a:t>
            </a:r>
            <a:r>
              <a:rPr lang="fr-FR" dirty="0" smtClean="0"/>
              <a:t> </a:t>
            </a:r>
            <a:r>
              <a:rPr lang="fr-FR" dirty="0" err="1" smtClean="0"/>
              <a:t>mô</a:t>
            </a:r>
            <a:r>
              <a:rPr lang="fr-FR" dirty="0" smtClean="0"/>
              <a:t> </a:t>
            </a:r>
            <a:r>
              <a:rPr lang="fr-FR" dirty="0" err="1" smtClean="0"/>
              <a:t>hình</a:t>
            </a:r>
            <a:r>
              <a:rPr lang="fr-FR" dirty="0" smtClean="0"/>
              <a:t>.</a:t>
            </a:r>
          </a:p>
          <a:p>
            <a:endParaRPr lang="fr-FR" dirty="0"/>
          </a:p>
          <a:p>
            <a:endParaRPr lang="fr-FR" dirty="0" smtClean="0"/>
          </a:p>
          <a:p>
            <a:pPr marL="114300" indent="0">
              <a:buNone/>
            </a:pPr>
            <a:r>
              <a:rPr lang="fr-FR" dirty="0" err="1" smtClean="0">
                <a:solidFill>
                  <a:srgbClr val="FF0000"/>
                </a:solidFill>
              </a:rPr>
              <a:t>Làm</a:t>
            </a:r>
            <a:r>
              <a:rPr lang="fr-FR" dirty="0" smtClean="0">
                <a:solidFill>
                  <a:srgbClr val="FF0000"/>
                </a:solidFill>
              </a:rPr>
              <a:t> </a:t>
            </a:r>
            <a:r>
              <a:rPr lang="fr-FR" dirty="0" err="1" smtClean="0">
                <a:solidFill>
                  <a:srgbClr val="FF0000"/>
                </a:solidFill>
              </a:rPr>
              <a:t>cách</a:t>
            </a:r>
            <a:r>
              <a:rPr lang="fr-FR" dirty="0" smtClean="0">
                <a:solidFill>
                  <a:srgbClr val="FF0000"/>
                </a:solidFill>
              </a:rPr>
              <a:t> </a:t>
            </a:r>
            <a:r>
              <a:rPr lang="fr-FR" dirty="0" err="1" smtClean="0">
                <a:solidFill>
                  <a:srgbClr val="FF0000"/>
                </a:solidFill>
              </a:rPr>
              <a:t>nào</a:t>
            </a:r>
            <a:r>
              <a:rPr lang="fr-FR" dirty="0" smtClean="0">
                <a:solidFill>
                  <a:srgbClr val="FF0000"/>
                </a:solidFill>
              </a:rPr>
              <a:t> </a:t>
            </a:r>
            <a:r>
              <a:rPr lang="fr-FR" dirty="0" err="1" smtClean="0">
                <a:solidFill>
                  <a:srgbClr val="FF0000"/>
                </a:solidFill>
              </a:rPr>
              <a:t>để</a:t>
            </a:r>
            <a:r>
              <a:rPr lang="fr-FR" dirty="0" smtClean="0">
                <a:solidFill>
                  <a:srgbClr val="FF0000"/>
                </a:solidFill>
              </a:rPr>
              <a:t> </a:t>
            </a:r>
            <a:r>
              <a:rPr lang="fr-FR" dirty="0" err="1" smtClean="0">
                <a:solidFill>
                  <a:srgbClr val="FF0000"/>
                </a:solidFill>
              </a:rPr>
              <a:t>chuyển</a:t>
            </a:r>
            <a:r>
              <a:rPr lang="fr-FR" dirty="0" smtClean="0">
                <a:solidFill>
                  <a:srgbClr val="FF0000"/>
                </a:solidFill>
              </a:rPr>
              <a:t> </a:t>
            </a:r>
            <a:r>
              <a:rPr lang="fr-FR" dirty="0" err="1" smtClean="0">
                <a:solidFill>
                  <a:srgbClr val="FF0000"/>
                </a:solidFill>
              </a:rPr>
              <a:t>một</a:t>
            </a:r>
            <a:r>
              <a:rPr lang="fr-FR" dirty="0" smtClean="0">
                <a:solidFill>
                  <a:srgbClr val="FF0000"/>
                </a:solidFill>
              </a:rPr>
              <a:t> </a:t>
            </a:r>
            <a:r>
              <a:rPr lang="fr-FR" dirty="0" err="1" smtClean="0">
                <a:solidFill>
                  <a:srgbClr val="FF0000"/>
                </a:solidFill>
              </a:rPr>
              <a:t>token</a:t>
            </a:r>
            <a:r>
              <a:rPr lang="fr-FR" dirty="0" smtClean="0">
                <a:solidFill>
                  <a:srgbClr val="FF0000"/>
                </a:solidFill>
              </a:rPr>
              <a:t> </a:t>
            </a:r>
            <a:r>
              <a:rPr lang="fr-FR" dirty="0" err="1" smtClean="0">
                <a:solidFill>
                  <a:srgbClr val="FF0000"/>
                </a:solidFill>
              </a:rPr>
              <a:t>thành</a:t>
            </a:r>
            <a:r>
              <a:rPr lang="fr-FR" dirty="0" smtClean="0">
                <a:solidFill>
                  <a:srgbClr val="FF0000"/>
                </a:solidFill>
              </a:rPr>
              <a:t> </a:t>
            </a:r>
            <a:r>
              <a:rPr lang="fr-FR" dirty="0" err="1" smtClean="0">
                <a:solidFill>
                  <a:srgbClr val="FF0000"/>
                </a:solidFill>
              </a:rPr>
              <a:t>vector</a:t>
            </a:r>
            <a:r>
              <a:rPr lang="fr-FR" dirty="0" smtClean="0">
                <a:solidFill>
                  <a:srgbClr val="FF0000"/>
                </a:solidFill>
              </a:rPr>
              <a:t>?</a:t>
            </a:r>
            <a:endParaRPr lang="fr-FR" dirty="0">
              <a:solidFill>
                <a:srgbClr val="FF0000"/>
              </a:solidFill>
            </a:endParaRPr>
          </a:p>
          <a:p>
            <a:endParaRPr lang="en-US" dirty="0"/>
          </a:p>
        </p:txBody>
      </p:sp>
    </p:spTree>
    <p:extLst>
      <p:ext uri="{BB962C8B-B14F-4D97-AF65-F5344CB8AC3E}">
        <p14:creationId xmlns:p14="http://schemas.microsoft.com/office/powerpoint/2010/main" val="167963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Định</a:t>
            </a:r>
            <a:r>
              <a:rPr lang="fr-FR" dirty="0" smtClean="0"/>
              <a:t> </a:t>
            </a:r>
            <a:r>
              <a:rPr lang="fr-FR" dirty="0" err="1" smtClean="0"/>
              <a:t>nghĩa</a:t>
            </a:r>
            <a:endParaRPr lang="en-US" dirty="0"/>
          </a:p>
        </p:txBody>
      </p:sp>
      <p:sp>
        <p:nvSpPr>
          <p:cNvPr id="3" name="Content Placeholder 2"/>
          <p:cNvSpPr>
            <a:spLocks noGrp="1"/>
          </p:cNvSpPr>
          <p:nvPr>
            <p:ph type="body" idx="1"/>
          </p:nvPr>
        </p:nvSpPr>
        <p:spPr>
          <a:xfrm>
            <a:off x="310896" y="676656"/>
            <a:ext cx="8520600" cy="1537155"/>
          </a:xfrm>
        </p:spPr>
        <p:txBody>
          <a:bodyPr>
            <a:normAutofit fontScale="85000" lnSpcReduction="10000"/>
          </a:bodyPr>
          <a:lstStyle/>
          <a:p>
            <a:r>
              <a:rPr lang="en-US" dirty="0"/>
              <a:t>Vector </a:t>
            </a:r>
            <a:r>
              <a:rPr lang="en-US" dirty="0" err="1"/>
              <a:t>từ</a:t>
            </a:r>
            <a:r>
              <a:rPr lang="en-US" dirty="0"/>
              <a:t> (word </a:t>
            </a:r>
            <a:r>
              <a:rPr lang="en-US" dirty="0" err="1"/>
              <a:t>vecvors</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word </a:t>
            </a:r>
            <a:r>
              <a:rPr lang="en-US" dirty="0" err="1"/>
              <a:t>embeddings</a:t>
            </a:r>
            <a:r>
              <a:rPr lang="en-US" dirty="0"/>
              <a:t>, word representations</a:t>
            </a:r>
          </a:p>
          <a:p>
            <a:endParaRPr lang="fr-FR" dirty="0" smtClean="0"/>
          </a:p>
          <a:p>
            <a:r>
              <a:rPr lang="fr-FR" dirty="0" smtClean="0"/>
              <a:t>Word </a:t>
            </a:r>
            <a:r>
              <a:rPr lang="fr-FR" dirty="0" err="1"/>
              <a:t>embedding</a:t>
            </a:r>
            <a:r>
              <a:rPr lang="fr-FR" dirty="0"/>
              <a:t> là </a:t>
            </a:r>
            <a:r>
              <a:rPr lang="fr-FR" dirty="0" err="1"/>
              <a:t>cách</a:t>
            </a:r>
            <a:r>
              <a:rPr lang="fr-FR" dirty="0"/>
              <a:t> </a:t>
            </a:r>
            <a:r>
              <a:rPr lang="fr-FR" dirty="0" err="1"/>
              <a:t>để</a:t>
            </a:r>
            <a:r>
              <a:rPr lang="fr-FR" dirty="0"/>
              <a:t> </a:t>
            </a:r>
            <a:r>
              <a:rPr lang="fr-FR" dirty="0" err="1"/>
              <a:t>thể</a:t>
            </a:r>
            <a:r>
              <a:rPr lang="fr-FR" dirty="0"/>
              <a:t> </a:t>
            </a:r>
            <a:r>
              <a:rPr lang="fr-FR" dirty="0" err="1"/>
              <a:t>hiện</a:t>
            </a:r>
            <a:r>
              <a:rPr lang="fr-FR" dirty="0"/>
              <a:t> </a:t>
            </a:r>
            <a:r>
              <a:rPr lang="fr-FR" dirty="0" err="1"/>
              <a:t>từ</a:t>
            </a:r>
            <a:r>
              <a:rPr lang="fr-FR" dirty="0"/>
              <a:t>, </a:t>
            </a:r>
            <a:r>
              <a:rPr lang="fr-FR" dirty="0" err="1"/>
              <a:t>ký</a:t>
            </a:r>
            <a:r>
              <a:rPr lang="fr-FR" dirty="0"/>
              <a:t> </a:t>
            </a:r>
            <a:r>
              <a:rPr lang="fr-FR" dirty="0" err="1"/>
              <a:t>tự</a:t>
            </a:r>
            <a:r>
              <a:rPr lang="fr-FR" dirty="0"/>
              <a:t> </a:t>
            </a:r>
            <a:r>
              <a:rPr lang="fr-FR" dirty="0" err="1"/>
              <a:t>thành</a:t>
            </a:r>
            <a:r>
              <a:rPr lang="fr-FR" dirty="0"/>
              <a:t> </a:t>
            </a:r>
            <a:r>
              <a:rPr lang="fr-FR" dirty="0" err="1"/>
              <a:t>dạng</a:t>
            </a:r>
            <a:r>
              <a:rPr lang="fr-FR" dirty="0"/>
              <a:t> </a:t>
            </a:r>
            <a:r>
              <a:rPr lang="fr-FR" dirty="0" err="1"/>
              <a:t>số</a:t>
            </a:r>
            <a:r>
              <a:rPr lang="fr-FR" dirty="0"/>
              <a:t> </a:t>
            </a:r>
            <a:r>
              <a:rPr lang="fr-FR" dirty="0" err="1"/>
              <a:t>để</a:t>
            </a:r>
            <a:r>
              <a:rPr lang="fr-FR" dirty="0"/>
              <a:t> </a:t>
            </a:r>
            <a:r>
              <a:rPr lang="fr-FR" dirty="0" err="1"/>
              <a:t>đưa</a:t>
            </a:r>
            <a:r>
              <a:rPr lang="fr-FR" dirty="0"/>
              <a:t> </a:t>
            </a:r>
            <a:r>
              <a:rPr lang="fr-FR" dirty="0" err="1"/>
              <a:t>vào</a:t>
            </a:r>
            <a:r>
              <a:rPr lang="fr-FR" dirty="0"/>
              <a:t> </a:t>
            </a:r>
            <a:r>
              <a:rPr lang="fr-FR" dirty="0" err="1"/>
              <a:t>mô</a:t>
            </a:r>
            <a:r>
              <a:rPr lang="fr-FR" dirty="0"/>
              <a:t> </a:t>
            </a:r>
            <a:r>
              <a:rPr lang="fr-FR" dirty="0" err="1"/>
              <a:t>hình</a:t>
            </a:r>
            <a:r>
              <a:rPr lang="fr-FR" dirty="0" smtClean="0"/>
              <a:t>.</a:t>
            </a:r>
          </a:p>
          <a:p>
            <a:endParaRPr lang="fr-FR" dirty="0"/>
          </a:p>
          <a:p>
            <a:r>
              <a:rPr lang="en-US" dirty="0" err="1" smtClean="0"/>
              <a:t>Tất</a:t>
            </a:r>
            <a:r>
              <a:rPr lang="en-US" dirty="0" smtClean="0"/>
              <a:t> </a:t>
            </a:r>
            <a:r>
              <a:rPr lang="en-US" dirty="0" err="1"/>
              <a:t>cả</a:t>
            </a:r>
            <a:r>
              <a:rPr lang="en-US" dirty="0"/>
              <a:t> </a:t>
            </a:r>
            <a:r>
              <a:rPr lang="en-US" dirty="0" err="1"/>
              <a:t>các</a:t>
            </a:r>
            <a:r>
              <a:rPr lang="en-US" dirty="0"/>
              <a:t> </a:t>
            </a:r>
            <a:r>
              <a:rPr lang="en-US" dirty="0" err="1"/>
              <a:t>từ</a:t>
            </a:r>
            <a:r>
              <a:rPr lang="en-US" dirty="0"/>
              <a:t> </a:t>
            </a:r>
            <a:r>
              <a:rPr lang="en-US" dirty="0" err="1" smtClean="0"/>
              <a:t>trong</a:t>
            </a:r>
            <a:r>
              <a:rPr lang="en-US" dirty="0" smtClean="0"/>
              <a:t> </a:t>
            </a:r>
            <a:r>
              <a:rPr lang="en-US" dirty="0" err="1" smtClean="0"/>
              <a:t>từ</a:t>
            </a:r>
            <a:r>
              <a:rPr lang="en-US" dirty="0" smtClean="0"/>
              <a:t> </a:t>
            </a:r>
            <a:r>
              <a:rPr lang="en-US" dirty="0" err="1" smtClean="0"/>
              <a:t>điển</a:t>
            </a:r>
            <a:r>
              <a:rPr lang="en-US" dirty="0" smtClean="0"/>
              <a:t> </a:t>
            </a:r>
            <a:r>
              <a:rPr lang="en-US" dirty="0" err="1" smtClean="0"/>
              <a:t>cần</a:t>
            </a:r>
            <a:r>
              <a:rPr lang="en-US" dirty="0" smtClean="0"/>
              <a:t> </a:t>
            </a:r>
            <a:r>
              <a:rPr lang="en-US" dirty="0" err="1" smtClean="0"/>
              <a:t>có</a:t>
            </a:r>
            <a:r>
              <a:rPr lang="en-US" dirty="0" smtClean="0"/>
              <a:t> </a:t>
            </a:r>
            <a:r>
              <a:rPr lang="en-US" dirty="0" err="1" smtClean="0"/>
              <a:t>một</a:t>
            </a:r>
            <a:r>
              <a:rPr lang="en-US" dirty="0" smtClean="0"/>
              <a:t> vector </a:t>
            </a:r>
            <a:r>
              <a:rPr lang="en-US" dirty="0" err="1" smtClean="0"/>
              <a:t>số</a:t>
            </a:r>
            <a:r>
              <a:rPr lang="en-US" dirty="0" smtClean="0"/>
              <a:t> </a:t>
            </a:r>
            <a:r>
              <a:rPr lang="en-US" dirty="0" err="1" smtClean="0"/>
              <a:t>tương</a:t>
            </a:r>
            <a:r>
              <a:rPr lang="en-US" dirty="0" smtClean="0"/>
              <a:t> </a:t>
            </a:r>
            <a:r>
              <a:rPr lang="en-US" dirty="0" err="1" smtClean="0"/>
              <a:t>ứng</a:t>
            </a:r>
            <a:r>
              <a:rPr lang="en-US" dirty="0" smtClean="0"/>
              <a:t> </a:t>
            </a:r>
            <a:r>
              <a:rPr lang="en-US" dirty="0" err="1"/>
              <a:t>được</a:t>
            </a:r>
            <a:r>
              <a:rPr lang="en-US" dirty="0"/>
              <a:t> </a:t>
            </a:r>
            <a:r>
              <a:rPr lang="en-US" dirty="0" err="1"/>
              <a:t>tạo</a:t>
            </a:r>
            <a:r>
              <a:rPr lang="en-US" dirty="0"/>
              <a:t> </a:t>
            </a:r>
            <a:r>
              <a:rPr lang="en-US" dirty="0" err="1"/>
              <a:t>sẵn</a:t>
            </a:r>
            <a:r>
              <a:rPr lang="en-US" dirty="0"/>
              <a:t>.</a:t>
            </a:r>
          </a:p>
          <a:p>
            <a:endParaRPr lang="fr-FR" dirty="0" smtClean="0"/>
          </a:p>
          <a:p>
            <a:endParaRPr lang="fr-FR" dirty="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32602" y="2328367"/>
            <a:ext cx="5388226" cy="1979941"/>
          </a:xfrm>
          <a:prstGeom prst="rect">
            <a:avLst/>
          </a:prstGeom>
        </p:spPr>
      </p:pic>
    </p:spTree>
    <p:extLst>
      <p:ext uri="{BB962C8B-B14F-4D97-AF65-F5344CB8AC3E}">
        <p14:creationId xmlns:p14="http://schemas.microsoft.com/office/powerpoint/2010/main" val="307482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Quan</a:t>
            </a:r>
            <a:r>
              <a:rPr lang="en-US" dirty="0" smtClean="0"/>
              <a:t> </a:t>
            </a:r>
            <a:r>
              <a:rPr lang="en-US" dirty="0" err="1" smtClean="0"/>
              <a:t>sát</a:t>
            </a:r>
            <a:r>
              <a:rPr lang="en-US" dirty="0" smtClean="0"/>
              <a:t> vector </a:t>
            </a:r>
            <a:r>
              <a:rPr lang="en-US" dirty="0" err="1" smtClean="0"/>
              <a:t>từ</a:t>
            </a:r>
            <a:r>
              <a:rPr lang="en-US" dirty="0" smtClean="0"/>
              <a:t> </a:t>
            </a:r>
            <a:r>
              <a:rPr lang="en-US" dirty="0" err="1" smtClean="0"/>
              <a:t>trong</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đa</a:t>
            </a:r>
            <a:r>
              <a:rPr lang="en-US" dirty="0" smtClean="0"/>
              <a:t> </a:t>
            </a:r>
            <a:r>
              <a:rPr lang="en-US" dirty="0" err="1" smtClean="0"/>
              <a:t>chiều</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878650" y="863286"/>
            <a:ext cx="7762886" cy="3594540"/>
          </a:xfrm>
          <a:prstGeom prst="rect">
            <a:avLst/>
          </a:prstGeom>
        </p:spPr>
      </p:pic>
    </p:spTree>
    <p:extLst>
      <p:ext uri="{BB962C8B-B14F-4D97-AF65-F5344CB8AC3E}">
        <p14:creationId xmlns:p14="http://schemas.microsoft.com/office/powerpoint/2010/main" val="21390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One hot </a:t>
            </a:r>
            <a:r>
              <a:rPr lang="fr-FR" dirty="0" err="1" smtClean="0"/>
              <a:t>encoding</a:t>
            </a:r>
            <a:endParaRPr lang="en-US" dirty="0"/>
          </a:p>
        </p:txBody>
      </p:sp>
      <p:sp>
        <p:nvSpPr>
          <p:cNvPr id="3" name="Content Placeholder 2"/>
          <p:cNvSpPr>
            <a:spLocks noGrp="1"/>
          </p:cNvSpPr>
          <p:nvPr>
            <p:ph type="body" idx="1"/>
          </p:nvPr>
        </p:nvSpPr>
        <p:spPr/>
        <p:txBody>
          <a:bodyPr>
            <a:normAutofit fontScale="92500" lnSpcReduction="10000"/>
          </a:bodyPr>
          <a:lstStyle/>
          <a:p>
            <a:r>
              <a:rPr lang="en-US" dirty="0" err="1" smtClean="0"/>
              <a:t>Cách</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nhất</a:t>
            </a:r>
            <a:r>
              <a:rPr lang="en-US" dirty="0" smtClean="0"/>
              <a:t> </a:t>
            </a:r>
            <a:r>
              <a:rPr lang="en-US" dirty="0" err="1" smtClean="0"/>
              <a:t>để</a:t>
            </a:r>
            <a:r>
              <a:rPr lang="en-US" dirty="0" smtClean="0"/>
              <a:t> </a:t>
            </a:r>
            <a:r>
              <a:rPr lang="en-US" dirty="0" err="1" smtClean="0"/>
              <a:t>mã</a:t>
            </a:r>
            <a:r>
              <a:rPr lang="en-US" dirty="0" smtClean="0"/>
              <a:t> </a:t>
            </a:r>
            <a:r>
              <a:rPr lang="en-US" dirty="0" err="1" smtClean="0"/>
              <a:t>hoá</a:t>
            </a:r>
            <a:r>
              <a:rPr lang="en-US" dirty="0" smtClean="0"/>
              <a:t> </a:t>
            </a:r>
            <a:r>
              <a:rPr lang="en-US" dirty="0" err="1" smtClean="0"/>
              <a:t>từ</a:t>
            </a:r>
            <a:r>
              <a:rPr lang="en-US" dirty="0" smtClean="0"/>
              <a:t> </a:t>
            </a:r>
            <a:r>
              <a:rPr lang="en-US" dirty="0" err="1" smtClean="0"/>
              <a:t>hoặc</a:t>
            </a:r>
            <a:r>
              <a:rPr lang="en-US" dirty="0" smtClean="0"/>
              <a:t> </a:t>
            </a:r>
            <a:r>
              <a:rPr lang="en-US" dirty="0" err="1" smtClean="0"/>
              <a:t>ký</a:t>
            </a:r>
            <a:r>
              <a:rPr lang="en-US" dirty="0" smtClean="0"/>
              <a:t> </a:t>
            </a:r>
            <a:r>
              <a:rPr lang="en-US" dirty="0" err="1" smtClean="0"/>
              <a:t>tự</a:t>
            </a:r>
            <a:endParaRPr lang="en-US" dirty="0" smtClean="0"/>
          </a:p>
          <a:p>
            <a:endParaRPr lang="en-US" dirty="0"/>
          </a:p>
          <a:p>
            <a:r>
              <a:rPr lang="en-US" dirty="0" err="1" smtClean="0"/>
              <a:t>Với</a:t>
            </a:r>
            <a:r>
              <a:rPr lang="en-US" dirty="0" smtClean="0"/>
              <a:t> N </a:t>
            </a:r>
            <a:r>
              <a:rPr lang="en-US" dirty="0" err="1" smtClean="0"/>
              <a:t>là</a:t>
            </a:r>
            <a:r>
              <a:rPr lang="en-US" dirty="0" smtClean="0"/>
              <a:t> </a:t>
            </a:r>
            <a:r>
              <a:rPr lang="en-US" dirty="0" err="1" smtClean="0"/>
              <a:t>số</a:t>
            </a:r>
            <a:r>
              <a:rPr lang="en-US" dirty="0" smtClean="0"/>
              <a:t> </a:t>
            </a:r>
            <a:r>
              <a:rPr lang="en-US" dirty="0" err="1" smtClean="0"/>
              <a:t>từ</a:t>
            </a:r>
            <a:r>
              <a:rPr lang="en-US" dirty="0" smtClean="0"/>
              <a:t> </a:t>
            </a:r>
            <a:r>
              <a:rPr lang="en-US" dirty="0" err="1" smtClean="0"/>
              <a:t>trong</a:t>
            </a:r>
            <a:r>
              <a:rPr lang="en-US" dirty="0" smtClean="0"/>
              <a:t> </a:t>
            </a:r>
            <a:r>
              <a:rPr lang="en-US" dirty="0" err="1" smtClean="0"/>
              <a:t>từ</a:t>
            </a:r>
            <a:r>
              <a:rPr lang="en-US" dirty="0" smtClean="0"/>
              <a:t> </a:t>
            </a:r>
            <a:r>
              <a:rPr lang="en-US" dirty="0" err="1" smtClean="0"/>
              <a:t>điển</a:t>
            </a:r>
            <a:r>
              <a:rPr lang="en-US" dirty="0" smtClean="0"/>
              <a:t>, ta </a:t>
            </a:r>
            <a:r>
              <a:rPr lang="en-US" dirty="0" err="1" smtClean="0"/>
              <a:t>tạo</a:t>
            </a:r>
            <a:r>
              <a:rPr lang="en-US" dirty="0" smtClean="0"/>
              <a:t> </a:t>
            </a:r>
            <a:r>
              <a:rPr lang="en-US" dirty="0" err="1" smtClean="0"/>
              <a:t>ra</a:t>
            </a:r>
            <a:r>
              <a:rPr lang="en-US" dirty="0" smtClean="0"/>
              <a:t> ma </a:t>
            </a:r>
            <a:r>
              <a:rPr lang="en-US" dirty="0" err="1" smtClean="0"/>
              <a:t>trận</a:t>
            </a:r>
            <a:r>
              <a:rPr lang="en-US" dirty="0" smtClean="0"/>
              <a:t> one hot </a:t>
            </a:r>
            <a:r>
              <a:rPr lang="en-US" dirty="0" err="1" smtClean="0"/>
              <a:t>kích</a:t>
            </a:r>
            <a:r>
              <a:rPr lang="en-US" dirty="0" smtClean="0"/>
              <a:t> </a:t>
            </a:r>
            <a:r>
              <a:rPr lang="en-US" dirty="0" err="1" smtClean="0"/>
              <a:t>thước</a:t>
            </a:r>
            <a:r>
              <a:rPr lang="en-US" dirty="0" smtClean="0"/>
              <a:t> </a:t>
            </a:r>
            <a:r>
              <a:rPr lang="en-US" dirty="0" err="1" smtClean="0"/>
              <a:t>NxN</a:t>
            </a:r>
            <a:r>
              <a:rPr lang="en-US" dirty="0" smtClean="0"/>
              <a:t> </a:t>
            </a:r>
            <a:r>
              <a:rPr lang="en-US" dirty="0" err="1" smtClean="0"/>
              <a:t>để</a:t>
            </a:r>
            <a:r>
              <a:rPr lang="en-US" dirty="0" smtClean="0"/>
              <a:t> </a:t>
            </a:r>
            <a:r>
              <a:rPr lang="en-US" dirty="0" err="1" smtClean="0"/>
              <a:t>mã</a:t>
            </a:r>
            <a:r>
              <a:rPr lang="en-US" dirty="0" smtClean="0"/>
              <a:t> </a:t>
            </a:r>
            <a:r>
              <a:rPr lang="en-US" dirty="0" err="1" smtClean="0"/>
              <a:t>hoá</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từ</a:t>
            </a:r>
            <a:r>
              <a:rPr lang="en-US" dirty="0" smtClean="0"/>
              <a:t>.</a:t>
            </a:r>
          </a:p>
          <a:p>
            <a:endParaRPr lang="en-US" dirty="0"/>
          </a:p>
          <a:p>
            <a:r>
              <a:rPr lang="en-US" dirty="0" err="1" smtClean="0"/>
              <a:t>Mã</a:t>
            </a:r>
            <a:r>
              <a:rPr lang="en-US" dirty="0" smtClean="0"/>
              <a:t> </a:t>
            </a:r>
            <a:r>
              <a:rPr lang="en-US" dirty="0" err="1" smtClean="0"/>
              <a:t>hoá</a:t>
            </a:r>
            <a:r>
              <a:rPr lang="en-US" dirty="0" smtClean="0"/>
              <a:t> one hot </a:t>
            </a:r>
            <a:r>
              <a:rPr lang="en-US" dirty="0" err="1" smtClean="0"/>
              <a:t>ko</a:t>
            </a:r>
            <a:r>
              <a:rPr lang="en-US" dirty="0" smtClean="0"/>
              <a:t> </a:t>
            </a:r>
            <a:r>
              <a:rPr lang="en-US" dirty="0" err="1" smtClean="0"/>
              <a:t>phải</a:t>
            </a:r>
            <a:r>
              <a:rPr lang="en-US" dirty="0" smtClean="0"/>
              <a:t> </a:t>
            </a:r>
            <a:r>
              <a:rPr lang="en-US" dirty="0" err="1" smtClean="0"/>
              <a:t>là</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tốt</a:t>
            </a:r>
            <a:r>
              <a:rPr lang="en-US" dirty="0" smtClean="0"/>
              <a:t> </a:t>
            </a:r>
            <a:r>
              <a:rPr lang="en-US" dirty="0" err="1" smtClean="0"/>
              <a:t>vì</a:t>
            </a:r>
            <a:r>
              <a:rPr lang="en-US" dirty="0" smtClean="0"/>
              <a:t>:</a:t>
            </a:r>
          </a:p>
          <a:p>
            <a:pPr lvl="1"/>
            <a:r>
              <a:rPr lang="en-US" dirty="0" err="1" smtClean="0"/>
              <a:t>Tốn</a:t>
            </a:r>
            <a:r>
              <a:rPr lang="en-US" dirty="0" smtClean="0"/>
              <a:t> dung </a:t>
            </a:r>
            <a:r>
              <a:rPr lang="en-US" dirty="0" err="1" smtClean="0"/>
              <a:t>lượng</a:t>
            </a:r>
            <a:r>
              <a:rPr lang="en-US" dirty="0" smtClean="0"/>
              <a:t> </a:t>
            </a:r>
            <a:r>
              <a:rPr lang="en-US" dirty="0" err="1" smtClean="0"/>
              <a:t>mã</a:t>
            </a:r>
            <a:r>
              <a:rPr lang="en-US" dirty="0" smtClean="0"/>
              <a:t> </a:t>
            </a:r>
            <a:r>
              <a:rPr lang="en-US" dirty="0" err="1" smtClean="0"/>
              <a:t>hoá</a:t>
            </a:r>
            <a:endParaRPr lang="en-US" dirty="0" smtClean="0"/>
          </a:p>
          <a:p>
            <a:pPr lvl="1"/>
            <a:r>
              <a:rPr lang="en-US" dirty="0" err="1" smtClean="0"/>
              <a:t>Không</a:t>
            </a:r>
            <a:r>
              <a:rPr lang="en-US" dirty="0" smtClean="0"/>
              <a:t> </a:t>
            </a:r>
            <a:r>
              <a:rPr lang="en-US" dirty="0" err="1" smtClean="0"/>
              <a:t>chứa</a:t>
            </a:r>
            <a:r>
              <a:rPr lang="en-US" dirty="0" smtClean="0"/>
              <a:t> </a:t>
            </a:r>
            <a:r>
              <a:rPr lang="en-US" dirty="0" err="1" smtClean="0"/>
              <a:t>mối</a:t>
            </a:r>
            <a:r>
              <a:rPr lang="en-US" dirty="0" smtClean="0"/>
              <a:t> </a:t>
            </a:r>
            <a:r>
              <a:rPr lang="en-US" dirty="0" err="1" smtClean="0"/>
              <a:t>liên</a:t>
            </a:r>
            <a:r>
              <a:rPr lang="en-US" dirty="0" smtClean="0"/>
              <a:t> </a:t>
            </a:r>
            <a:r>
              <a:rPr lang="en-US" dirty="0" err="1" smtClean="0"/>
              <a:t>hệ</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từ</a:t>
            </a:r>
            <a:endParaRPr lang="en-US" dirty="0" smtClean="0"/>
          </a:p>
          <a:p>
            <a:endParaRPr lang="en-US" dirty="0"/>
          </a:p>
          <a:p>
            <a:r>
              <a:rPr lang="en-US" dirty="0" err="1" smtClean="0"/>
              <a:t>Gỉa</a:t>
            </a:r>
            <a:r>
              <a:rPr lang="en-US" dirty="0" smtClean="0"/>
              <a:t> </a:t>
            </a:r>
            <a:r>
              <a:rPr lang="en-US" dirty="0" err="1" smtClean="0"/>
              <a:t>thuyết</a:t>
            </a:r>
            <a:r>
              <a:rPr lang="en-US" dirty="0" smtClean="0"/>
              <a:t>: </a:t>
            </a:r>
            <a:r>
              <a:rPr lang="en-US" dirty="0" err="1" smtClean="0"/>
              <a:t>những</a:t>
            </a:r>
            <a:r>
              <a:rPr lang="en-US" dirty="0" smtClean="0"/>
              <a:t> </a:t>
            </a:r>
            <a:r>
              <a:rPr lang="en-US" dirty="0" err="1" smtClean="0"/>
              <a:t>từ</a:t>
            </a:r>
            <a:r>
              <a:rPr lang="en-US" dirty="0" smtClean="0"/>
              <a:t> </a:t>
            </a:r>
            <a:r>
              <a:rPr lang="en-US" dirty="0" err="1" smtClean="0"/>
              <a:t>thường</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cùng</a:t>
            </a:r>
            <a:r>
              <a:rPr lang="en-US" dirty="0" smtClean="0"/>
              <a:t> </a:t>
            </a:r>
            <a:r>
              <a:rPr lang="en-US" dirty="0" err="1" smtClean="0"/>
              <a:t>lúc</a:t>
            </a:r>
            <a:r>
              <a:rPr lang="en-US" dirty="0" smtClean="0"/>
              <a:t> </a:t>
            </a:r>
            <a:r>
              <a:rPr lang="en-US" dirty="0" err="1" smtClean="0"/>
              <a:t>trong</a:t>
            </a:r>
            <a:r>
              <a:rPr lang="en-US" dirty="0" smtClean="0"/>
              <a:t> </a:t>
            </a:r>
            <a:r>
              <a:rPr lang="en-US" dirty="0" err="1" smtClean="0"/>
              <a:t>cùng</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có</a:t>
            </a:r>
            <a:r>
              <a:rPr lang="en-US" dirty="0" smtClean="0"/>
              <a:t> ý </a:t>
            </a:r>
            <a:r>
              <a:rPr lang="en-US" dirty="0" err="1" smtClean="0"/>
              <a:t>nghĩa</a:t>
            </a:r>
            <a:r>
              <a:rPr lang="en-US" dirty="0" smtClean="0"/>
              <a:t> </a:t>
            </a:r>
            <a:r>
              <a:rPr lang="en-US" dirty="0" err="1" smtClean="0"/>
              <a:t>tương</a:t>
            </a:r>
            <a:r>
              <a:rPr lang="en-US" dirty="0" smtClean="0"/>
              <a:t> </a:t>
            </a:r>
            <a:r>
              <a:rPr lang="en-US" dirty="0" err="1" smtClean="0"/>
              <a:t>tự</a:t>
            </a:r>
            <a:endParaRPr lang="en-US" dirty="0" smtClean="0"/>
          </a:p>
          <a:p>
            <a:endParaRPr lang="en-US" dirty="0"/>
          </a:p>
          <a:p>
            <a:r>
              <a:rPr lang="en-US" dirty="0" err="1" smtClean="0"/>
              <a:t>Hướng</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cần</a:t>
            </a:r>
            <a:r>
              <a:rPr lang="en-US" dirty="0" smtClean="0"/>
              <a:t> </a:t>
            </a:r>
            <a:r>
              <a:rPr lang="en-US" dirty="0" err="1" smtClean="0"/>
              <a:t>đưa</a:t>
            </a:r>
            <a:r>
              <a:rPr lang="en-US" dirty="0" smtClean="0"/>
              <a:t> </a:t>
            </a:r>
            <a:r>
              <a:rPr lang="en-US" dirty="0" err="1" smtClean="0"/>
              <a:t>những</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vào</a:t>
            </a:r>
            <a:r>
              <a:rPr lang="en-US" dirty="0"/>
              <a:t> </a:t>
            </a:r>
            <a:r>
              <a:rPr lang="en-US" dirty="0" smtClean="0"/>
              <a:t>vector </a:t>
            </a:r>
            <a:r>
              <a:rPr lang="en-US" dirty="0" err="1" smtClean="0"/>
              <a:t>trình</a:t>
            </a:r>
            <a:r>
              <a:rPr lang="en-US" dirty="0" smtClean="0"/>
              <a:t> </a:t>
            </a:r>
            <a:r>
              <a:rPr lang="en-US" dirty="0" err="1" smtClean="0"/>
              <a:t>bày</a:t>
            </a:r>
            <a:r>
              <a:rPr lang="en-US" dirty="0" smtClean="0"/>
              <a:t> </a:t>
            </a:r>
            <a:r>
              <a:rPr lang="en-US" dirty="0" err="1" smtClean="0"/>
              <a:t>của</a:t>
            </a:r>
            <a:r>
              <a:rPr lang="en-US" dirty="0" smtClean="0"/>
              <a:t> </a:t>
            </a:r>
            <a:r>
              <a:rPr lang="en-US" dirty="0" err="1" smtClean="0"/>
              <a:t>từ</a:t>
            </a:r>
            <a:r>
              <a:rPr lang="en-US" dirty="0" smtClean="0"/>
              <a:t>, </a:t>
            </a:r>
            <a:r>
              <a:rPr lang="en-US" dirty="0" err="1" smtClean="0"/>
              <a:t>tìm</a:t>
            </a:r>
            <a:r>
              <a:rPr lang="en-US" dirty="0" smtClean="0"/>
              <a:t> </a:t>
            </a:r>
            <a:r>
              <a:rPr lang="en-US" dirty="0" err="1" smtClean="0"/>
              <a:t>ra</a:t>
            </a:r>
            <a:r>
              <a:rPr lang="en-US" dirty="0" smtClean="0"/>
              <a:t> </a:t>
            </a:r>
            <a:r>
              <a:rPr lang="en-US" dirty="0" err="1" smtClean="0"/>
              <a:t>mối</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từ</a:t>
            </a:r>
            <a:r>
              <a:rPr lang="en-US" dirty="0" smtClean="0"/>
              <a:t> </a:t>
            </a:r>
            <a:r>
              <a:rPr lang="en-US" dirty="0" err="1" smtClean="0"/>
              <a:t>trong</a:t>
            </a:r>
            <a:r>
              <a:rPr lang="en-US" dirty="0" smtClean="0"/>
              <a:t> </a:t>
            </a:r>
            <a:r>
              <a:rPr lang="en-US" dirty="0" err="1" smtClean="0"/>
              <a:t>cùng</a:t>
            </a:r>
            <a:r>
              <a:rPr lang="en-US" dirty="0" smtClean="0"/>
              <a:t> </a:t>
            </a:r>
            <a:r>
              <a:rPr lang="en-US" dirty="0" err="1" smtClean="0"/>
              <a:t>ngữ</a:t>
            </a:r>
            <a:r>
              <a:rPr lang="en-US" dirty="0" smtClean="0"/>
              <a:t> </a:t>
            </a:r>
            <a:r>
              <a:rPr lang="en-US" dirty="0" err="1" smtClean="0"/>
              <a:t>cảnh</a:t>
            </a:r>
            <a:r>
              <a:rPr lang="en-US" dirty="0" smtClean="0"/>
              <a:t>.</a:t>
            </a:r>
          </a:p>
          <a:p>
            <a:endParaRPr lang="en-US" dirty="0"/>
          </a:p>
        </p:txBody>
      </p:sp>
    </p:spTree>
    <p:extLst>
      <p:ext uri="{BB962C8B-B14F-4D97-AF65-F5344CB8AC3E}">
        <p14:creationId xmlns:p14="http://schemas.microsoft.com/office/powerpoint/2010/main" val="407577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Các</a:t>
            </a:r>
            <a:r>
              <a:rPr lang="fr-FR" dirty="0" smtClean="0"/>
              <a:t> </a:t>
            </a:r>
            <a:r>
              <a:rPr lang="fr-FR" dirty="0" err="1" smtClean="0"/>
              <a:t>phương</a:t>
            </a:r>
            <a:r>
              <a:rPr lang="fr-FR" dirty="0" smtClean="0"/>
              <a:t> </a:t>
            </a:r>
            <a:r>
              <a:rPr lang="fr-FR" dirty="0" err="1" smtClean="0"/>
              <a:t>pháp</a:t>
            </a:r>
            <a:r>
              <a:rPr lang="fr-FR" dirty="0" smtClean="0"/>
              <a:t> </a:t>
            </a:r>
            <a:r>
              <a:rPr lang="fr-FR" dirty="0" err="1" smtClean="0"/>
              <a:t>đếm</a:t>
            </a:r>
            <a:r>
              <a:rPr lang="fr-FR" dirty="0" smtClean="0"/>
              <a:t> (count-</a:t>
            </a:r>
            <a:r>
              <a:rPr lang="fr-FR" dirty="0" err="1" smtClean="0"/>
              <a:t>based</a:t>
            </a:r>
            <a:r>
              <a:rPr lang="fr-FR" dirty="0" smtClean="0"/>
              <a:t>)</a:t>
            </a:r>
            <a:endParaRPr lang="en-US" dirty="0"/>
          </a:p>
        </p:txBody>
      </p:sp>
      <p:sp>
        <p:nvSpPr>
          <p:cNvPr id="4" name="Text Placeholder 3"/>
          <p:cNvSpPr>
            <a:spLocks noGrp="1"/>
          </p:cNvSpPr>
          <p:nvPr>
            <p:ph type="body" idx="1"/>
          </p:nvPr>
        </p:nvSpPr>
        <p:spPr>
          <a:xfrm>
            <a:off x="310896" y="676656"/>
            <a:ext cx="8520600" cy="2547155"/>
          </a:xfrm>
        </p:spPr>
        <p:txBody>
          <a:bodyPr>
            <a:normAutofit fontScale="92500" lnSpcReduction="20000"/>
          </a:bodyPr>
          <a:lstStyle/>
          <a:p>
            <a:r>
              <a:rPr lang="en-US" dirty="0" err="1" smtClean="0"/>
              <a:t>Các</a:t>
            </a:r>
            <a:r>
              <a:rPr lang="en-US" dirty="0" smtClean="0"/>
              <a:t> </a:t>
            </a:r>
            <a:r>
              <a:rPr lang="en-US" dirty="0" err="1" smtClean="0"/>
              <a:t>từ</a:t>
            </a:r>
            <a:r>
              <a:rPr lang="en-US" dirty="0" smtClean="0"/>
              <a:t> </a:t>
            </a:r>
            <a:r>
              <a:rPr lang="en-US" dirty="0" err="1" smtClean="0"/>
              <a:t>có</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giống</a:t>
            </a:r>
            <a:r>
              <a:rPr lang="en-US" dirty="0" smtClean="0"/>
              <a:t> </a:t>
            </a:r>
            <a:r>
              <a:rPr lang="en-US" dirty="0" err="1" smtClean="0"/>
              <a:t>nhau</a:t>
            </a:r>
            <a:r>
              <a:rPr lang="en-US" dirty="0" smtClean="0"/>
              <a:t> </a:t>
            </a:r>
            <a:r>
              <a:rPr lang="en-US" dirty="0" err="1" smtClean="0"/>
              <a:t>là</a:t>
            </a:r>
            <a:r>
              <a:rPr lang="en-US" dirty="0" smtClean="0"/>
              <a:t> </a:t>
            </a:r>
            <a:r>
              <a:rPr lang="en-US" dirty="0" err="1" smtClean="0"/>
              <a:t>các</a:t>
            </a:r>
            <a:r>
              <a:rPr lang="en-US" dirty="0" smtClean="0"/>
              <a:t> </a:t>
            </a:r>
            <a:r>
              <a:rPr lang="en-US" dirty="0" err="1" smtClean="0"/>
              <a:t>từ</a:t>
            </a:r>
            <a:r>
              <a:rPr lang="en-US" dirty="0" smtClean="0"/>
              <a:t> </a:t>
            </a:r>
            <a:r>
              <a:rPr lang="en-US" dirty="0" err="1" smtClean="0"/>
              <a:t>thường</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cùng</a:t>
            </a:r>
            <a:r>
              <a:rPr lang="en-US" dirty="0" smtClean="0"/>
              <a:t> </a:t>
            </a:r>
            <a:r>
              <a:rPr lang="en-US" dirty="0" err="1" smtClean="0"/>
              <a:t>nhau</a:t>
            </a:r>
            <a:r>
              <a:rPr lang="en-US" dirty="0" smtClean="0"/>
              <a:t>.</a:t>
            </a:r>
          </a:p>
          <a:p>
            <a:endParaRPr lang="en-US" dirty="0" smtClean="0"/>
          </a:p>
          <a:p>
            <a:r>
              <a:rPr lang="en-US" dirty="0" err="1" smtClean="0"/>
              <a:t>Phương</a:t>
            </a:r>
            <a:r>
              <a:rPr lang="en-US" dirty="0" smtClean="0"/>
              <a:t> </a:t>
            </a:r>
            <a:r>
              <a:rPr lang="en-US" dirty="0" err="1" smtClean="0"/>
              <a:t>pháp</a:t>
            </a:r>
            <a:r>
              <a:rPr lang="en-US" dirty="0" smtClean="0"/>
              <a:t> </a:t>
            </a:r>
            <a:r>
              <a:rPr lang="en-US" dirty="0" err="1" smtClean="0"/>
              <a:t>đếm</a:t>
            </a:r>
            <a:r>
              <a:rPr lang="en-US" dirty="0" smtClean="0"/>
              <a:t> </a:t>
            </a:r>
            <a:r>
              <a:rPr lang="en-US" dirty="0" err="1" smtClean="0"/>
              <a:t>đưa</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vào</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đếm</a:t>
            </a:r>
            <a:r>
              <a:rPr lang="en-US" dirty="0" smtClean="0"/>
              <a:t> </a:t>
            </a:r>
            <a:r>
              <a:rPr lang="en-US" dirty="0" err="1" smtClean="0"/>
              <a:t>số</a:t>
            </a:r>
            <a:r>
              <a:rPr lang="en-US" dirty="0" smtClean="0"/>
              <a:t> </a:t>
            </a:r>
            <a:r>
              <a:rPr lang="en-US" dirty="0" err="1" smtClean="0"/>
              <a:t>lần</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cùng</a:t>
            </a:r>
            <a:r>
              <a:rPr lang="en-US" dirty="0" smtClean="0"/>
              <a:t> </a:t>
            </a:r>
            <a:r>
              <a:rPr lang="en-US" dirty="0" err="1" smtClean="0"/>
              <a:t>nhau</a:t>
            </a:r>
            <a:endParaRPr lang="en-US" dirty="0" smtClean="0"/>
          </a:p>
          <a:p>
            <a:endParaRPr lang="en-US" dirty="0" smtClean="0"/>
          </a:p>
          <a:p>
            <a:r>
              <a:rPr lang="en-US" dirty="0" err="1" smtClean="0"/>
              <a:t>Các</a:t>
            </a:r>
            <a:r>
              <a:rPr lang="en-US" dirty="0" smtClean="0"/>
              <a:t> </a:t>
            </a:r>
            <a:r>
              <a:rPr lang="en-US" dirty="0" err="1" smtClean="0"/>
              <a:t>bước</a:t>
            </a:r>
            <a:r>
              <a:rPr lang="en-US" dirty="0" smtClean="0"/>
              <a:t> </a:t>
            </a:r>
            <a:r>
              <a:rPr lang="en-US" dirty="0" err="1" smtClean="0"/>
              <a:t>cơ</a:t>
            </a:r>
            <a:r>
              <a:rPr lang="en-US" dirty="0" smtClean="0"/>
              <a:t> </a:t>
            </a:r>
            <a:r>
              <a:rPr lang="en-US" dirty="0" err="1" smtClean="0"/>
              <a:t>bản</a:t>
            </a:r>
            <a:r>
              <a:rPr lang="en-US" dirty="0" smtClean="0"/>
              <a:t>: </a:t>
            </a:r>
          </a:p>
          <a:p>
            <a:pPr lvl="1"/>
            <a:r>
              <a:rPr lang="en-US" dirty="0" err="1" smtClean="0"/>
              <a:t>Gỉa</a:t>
            </a:r>
            <a:r>
              <a:rPr lang="en-US" dirty="0" smtClean="0"/>
              <a:t> </a:t>
            </a:r>
            <a:r>
              <a:rPr lang="en-US" dirty="0" err="1" smtClean="0"/>
              <a:t>sử</a:t>
            </a:r>
            <a:r>
              <a:rPr lang="en-US" dirty="0" smtClean="0"/>
              <a:t> ta </a:t>
            </a:r>
            <a:r>
              <a:rPr lang="en-US" dirty="0" err="1" smtClean="0"/>
              <a:t>có</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(corpus).</a:t>
            </a:r>
          </a:p>
          <a:p>
            <a:pPr lvl="1"/>
            <a:r>
              <a:rPr lang="en-US" dirty="0" err="1" smtClean="0"/>
              <a:t>Chọn</a:t>
            </a:r>
            <a:r>
              <a:rPr lang="en-US" dirty="0" smtClean="0"/>
              <a:t> </a:t>
            </a:r>
            <a:r>
              <a:rPr lang="en-US" dirty="0" err="1" smtClean="0"/>
              <a:t>tham</a:t>
            </a:r>
            <a:r>
              <a:rPr lang="en-US" dirty="0" smtClean="0"/>
              <a:t> </a:t>
            </a:r>
            <a:r>
              <a:rPr lang="en-US" dirty="0" err="1" smtClean="0"/>
              <a:t>số</a:t>
            </a:r>
            <a:r>
              <a:rPr lang="en-US" dirty="0" smtClean="0"/>
              <a:t> L </a:t>
            </a:r>
            <a:r>
              <a:rPr lang="en-US" dirty="0" err="1" smtClean="0"/>
              <a:t>là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từ</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ngữ</a:t>
            </a:r>
            <a:r>
              <a:rPr lang="en-US" dirty="0" smtClean="0"/>
              <a:t> </a:t>
            </a:r>
            <a:r>
              <a:rPr lang="en-US" dirty="0" err="1" smtClean="0"/>
              <a:t>cảnh</a:t>
            </a:r>
            <a:r>
              <a:rPr lang="en-US" dirty="0" smtClean="0"/>
              <a:t>.</a:t>
            </a:r>
          </a:p>
          <a:p>
            <a:pPr lvl="1"/>
            <a:r>
              <a:rPr lang="en-US" dirty="0" err="1" smtClean="0"/>
              <a:t>Lần</a:t>
            </a:r>
            <a:r>
              <a:rPr lang="en-US" dirty="0" smtClean="0"/>
              <a:t> </a:t>
            </a:r>
            <a:r>
              <a:rPr lang="en-US" dirty="0" err="1" smtClean="0"/>
              <a:t>lượt</a:t>
            </a:r>
            <a:r>
              <a:rPr lang="en-US" dirty="0" smtClean="0"/>
              <a:t> </a:t>
            </a:r>
            <a:r>
              <a:rPr lang="en-US" dirty="0" err="1" smtClean="0"/>
              <a:t>lướt</a:t>
            </a:r>
            <a:r>
              <a:rPr lang="en-US" dirty="0" smtClean="0"/>
              <a:t> </a:t>
            </a:r>
            <a:r>
              <a:rPr lang="en-US" dirty="0" err="1" smtClean="0"/>
              <a:t>cửa</a:t>
            </a:r>
            <a:r>
              <a:rPr lang="en-US" dirty="0" smtClean="0"/>
              <a:t> </a:t>
            </a:r>
            <a:r>
              <a:rPr lang="en-US" dirty="0" err="1" smtClean="0"/>
              <a:t>sổ</a:t>
            </a:r>
            <a:r>
              <a:rPr lang="en-US" dirty="0" smtClean="0"/>
              <a:t> </a:t>
            </a:r>
            <a:r>
              <a:rPr lang="en-US" dirty="0" err="1" smtClean="0"/>
              <a:t>dài</a:t>
            </a:r>
            <a:r>
              <a:rPr lang="en-US" dirty="0" smtClean="0"/>
              <a:t> L qua </a:t>
            </a:r>
            <a:r>
              <a:rPr lang="en-US" dirty="0" err="1" smtClean="0"/>
              <a:t>văn</a:t>
            </a:r>
            <a:r>
              <a:rPr lang="en-US" dirty="0" smtClean="0"/>
              <a:t> </a:t>
            </a:r>
            <a:r>
              <a:rPr lang="en-US" dirty="0" err="1" smtClean="0"/>
              <a:t>bản</a:t>
            </a:r>
            <a:r>
              <a:rPr lang="en-US" dirty="0" smtClean="0"/>
              <a:t>, </a:t>
            </a:r>
            <a:r>
              <a:rPr lang="en-US" dirty="0" err="1" smtClean="0"/>
              <a:t>và</a:t>
            </a:r>
            <a:r>
              <a:rPr lang="en-US" dirty="0" smtClean="0"/>
              <a:t> </a:t>
            </a:r>
            <a:r>
              <a:rPr lang="en-US" dirty="0" err="1" smtClean="0"/>
              <a:t>đếm</a:t>
            </a:r>
            <a:r>
              <a:rPr lang="en-US" dirty="0" smtClean="0"/>
              <a:t> </a:t>
            </a:r>
            <a:r>
              <a:rPr lang="en-US" dirty="0" err="1" smtClean="0"/>
              <a:t>các</a:t>
            </a:r>
            <a:r>
              <a:rPr lang="en-US" dirty="0" smtClean="0"/>
              <a:t> </a:t>
            </a:r>
            <a:r>
              <a:rPr lang="en-US" dirty="0" err="1" smtClean="0"/>
              <a:t>từ</a:t>
            </a:r>
            <a:r>
              <a:rPr lang="en-US" dirty="0" smtClean="0"/>
              <a:t> </a:t>
            </a:r>
            <a:r>
              <a:rPr lang="en-US" dirty="0" err="1" smtClean="0"/>
              <a:t>nằm</a:t>
            </a:r>
            <a:r>
              <a:rPr lang="en-US" dirty="0" smtClean="0"/>
              <a:t> </a:t>
            </a:r>
            <a:r>
              <a:rPr lang="en-US" dirty="0" err="1" smtClean="0"/>
              <a:t>xung</a:t>
            </a:r>
            <a:r>
              <a:rPr lang="en-US" dirty="0" smtClean="0"/>
              <a:t> </a:t>
            </a:r>
            <a:r>
              <a:rPr lang="en-US" dirty="0" err="1" smtClean="0"/>
              <a:t>quanh</a:t>
            </a:r>
            <a:r>
              <a:rPr lang="en-US" dirty="0" smtClean="0"/>
              <a:t> </a:t>
            </a:r>
            <a:r>
              <a:rPr lang="en-US" dirty="0" err="1" smtClean="0"/>
              <a:t>từ</a:t>
            </a:r>
            <a:r>
              <a:rPr lang="en-US" dirty="0" smtClean="0"/>
              <a:t> ở </a:t>
            </a:r>
            <a:r>
              <a:rPr lang="en-US" dirty="0" err="1" smtClean="0"/>
              <a:t>giữa</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gần</a:t>
            </a:r>
            <a:r>
              <a:rPr lang="en-US" dirty="0" smtClean="0"/>
              <a:t> </a:t>
            </a:r>
            <a:r>
              <a:rPr lang="en-US" dirty="0" err="1" smtClean="0"/>
              <a:t>nhau</a:t>
            </a:r>
            <a:r>
              <a:rPr lang="en-US" dirty="0" smtClean="0"/>
              <a:t>.</a:t>
            </a:r>
          </a:p>
          <a:p>
            <a:pPr lvl="1"/>
            <a:r>
              <a:rPr lang="en-US" dirty="0" err="1" smtClean="0"/>
              <a:t>Xây</a:t>
            </a:r>
            <a:r>
              <a:rPr lang="en-US" dirty="0" smtClean="0"/>
              <a:t> </a:t>
            </a:r>
            <a:r>
              <a:rPr lang="en-US" dirty="0" err="1" smtClean="0"/>
              <a:t>dựng</a:t>
            </a:r>
            <a:r>
              <a:rPr lang="en-US" dirty="0" smtClean="0"/>
              <a:t> ma </a:t>
            </a:r>
            <a:r>
              <a:rPr lang="en-US" dirty="0" err="1" smtClean="0"/>
              <a:t>trận</a:t>
            </a:r>
            <a:r>
              <a:rPr lang="en-US" dirty="0" smtClean="0"/>
              <a:t> N(</a:t>
            </a:r>
            <a:r>
              <a:rPr lang="en-US" dirty="0" err="1" smtClean="0"/>
              <a:t>w,c</a:t>
            </a:r>
            <a:r>
              <a:rPr lang="en-US" dirty="0" smtClean="0"/>
              <a:t>), </a:t>
            </a:r>
            <a:r>
              <a:rPr lang="en-US" dirty="0" err="1" smtClean="0"/>
              <a:t>số</a:t>
            </a:r>
            <a:r>
              <a:rPr lang="en-US" dirty="0" smtClean="0"/>
              <a:t> </a:t>
            </a:r>
            <a:r>
              <a:rPr lang="en-US" dirty="0" err="1" smtClean="0"/>
              <a:t>lần</a:t>
            </a:r>
            <a:r>
              <a:rPr lang="en-US" dirty="0" smtClean="0"/>
              <a:t> </a:t>
            </a:r>
            <a:r>
              <a:rPr lang="en-US" dirty="0" err="1" smtClean="0"/>
              <a:t>từ</a:t>
            </a:r>
            <a:r>
              <a:rPr lang="en-US" dirty="0" smtClean="0"/>
              <a:t> w </a:t>
            </a:r>
            <a:r>
              <a:rPr lang="en-US" dirty="0" err="1" smtClean="0"/>
              <a:t>xuất</a:t>
            </a:r>
            <a:r>
              <a:rPr lang="en-US" dirty="0" smtClean="0"/>
              <a:t> </a:t>
            </a:r>
            <a:r>
              <a:rPr lang="en-US" dirty="0" err="1" smtClean="0"/>
              <a:t>hiện</a:t>
            </a:r>
            <a:r>
              <a:rPr lang="en-US" dirty="0" smtClean="0"/>
              <a:t> </a:t>
            </a:r>
            <a:r>
              <a:rPr lang="en-US" dirty="0" err="1" smtClean="0"/>
              <a:t>trong</a:t>
            </a:r>
            <a:r>
              <a:rPr lang="en-US" dirty="0" smtClean="0"/>
              <a:t> </a:t>
            </a:r>
            <a:r>
              <a:rPr lang="en-US" dirty="0" err="1" smtClean="0"/>
              <a:t>ngữ</a:t>
            </a:r>
            <a:r>
              <a:rPr lang="en-US" dirty="0" smtClean="0"/>
              <a:t> </a:t>
            </a:r>
            <a:r>
              <a:rPr lang="en-US" dirty="0" err="1" smtClean="0"/>
              <a:t>cảnh</a:t>
            </a:r>
            <a:r>
              <a:rPr lang="en-US" dirty="0" smtClean="0"/>
              <a:t> c</a:t>
            </a:r>
            <a:endParaRPr lang="en-US" dirty="0"/>
          </a:p>
        </p:txBody>
      </p:sp>
      <p:pic>
        <p:nvPicPr>
          <p:cNvPr id="4098" name="Picture 2" descr="https://lena-voita.github.io/resources/lectures/word_emb/preneural/window-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641" y="3223811"/>
            <a:ext cx="5802473" cy="160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1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Word2Vec</a:t>
            </a:r>
            <a:endParaRPr lang="en-US" dirty="0"/>
          </a:p>
        </p:txBody>
      </p:sp>
      <p:sp>
        <p:nvSpPr>
          <p:cNvPr id="3" name="Content Placeholder 2"/>
          <p:cNvSpPr>
            <a:spLocks noGrp="1"/>
          </p:cNvSpPr>
          <p:nvPr>
            <p:ph type="body" idx="1"/>
          </p:nvPr>
        </p:nvSpPr>
        <p:spPr/>
        <p:txBody>
          <a:bodyPr>
            <a:normAutofit/>
          </a:bodyPr>
          <a:lstStyle/>
          <a:p>
            <a:r>
              <a:rPr lang="en-US" dirty="0" smtClean="0"/>
              <a:t>Word2Vec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để</a:t>
            </a:r>
            <a:r>
              <a:rPr lang="en-US" dirty="0" smtClean="0"/>
              <a:t> </a:t>
            </a:r>
            <a:r>
              <a:rPr lang="en-US" dirty="0" err="1" smtClean="0"/>
              <a:t>học</a:t>
            </a:r>
            <a:r>
              <a:rPr lang="en-US" dirty="0" smtClean="0"/>
              <a:t> vector </a:t>
            </a:r>
            <a:r>
              <a:rPr lang="en-US" dirty="0" err="1" smtClean="0"/>
              <a:t>từ</a:t>
            </a:r>
            <a:r>
              <a:rPr lang="en-US" dirty="0"/>
              <a:t>.</a:t>
            </a:r>
            <a:endParaRPr lang="en-US" dirty="0" smtClean="0"/>
          </a:p>
          <a:p>
            <a:r>
              <a:rPr lang="en-US" dirty="0" err="1" smtClean="0"/>
              <a:t>Những</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bằng</a:t>
            </a:r>
            <a:r>
              <a:rPr lang="en-US"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a:t>
            </a:r>
            <a:r>
              <a:rPr lang="en-US" dirty="0" err="1" smtClean="0"/>
              <a:t>trên</a:t>
            </a:r>
            <a:r>
              <a:rPr lang="en-US" dirty="0" smtClean="0"/>
              <a:t> </a:t>
            </a:r>
            <a:r>
              <a:rPr lang="en-US" dirty="0" err="1" smtClean="0"/>
              <a:t>hàm</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ràng</a:t>
            </a:r>
            <a:r>
              <a:rPr lang="en-US" dirty="0" smtClean="0"/>
              <a:t> </a:t>
            </a:r>
            <a:r>
              <a:rPr lang="en-US" dirty="0" err="1" smtClean="0"/>
              <a:t>buộc</a:t>
            </a:r>
            <a:r>
              <a:rPr lang="en-US" dirty="0" smtClean="0"/>
              <a:t> </a:t>
            </a:r>
            <a:r>
              <a:rPr lang="en-US" dirty="0" err="1" smtClean="0"/>
              <a:t>những</a:t>
            </a:r>
            <a:r>
              <a:rPr lang="en-US" dirty="0" smtClean="0"/>
              <a:t> vector </a:t>
            </a:r>
            <a:r>
              <a:rPr lang="en-US" dirty="0" err="1" smtClean="0"/>
              <a:t>này</a:t>
            </a:r>
            <a:r>
              <a:rPr lang="en-US" dirty="0" smtClean="0"/>
              <a:t> </a:t>
            </a:r>
            <a:r>
              <a:rPr lang="en-US" dirty="0" err="1" smtClean="0"/>
              <a:t>hiểu</a:t>
            </a:r>
            <a:r>
              <a:rPr lang="en-US" dirty="0" smtClean="0"/>
              <a:t> </a:t>
            </a:r>
            <a:r>
              <a:rPr lang="en-US" dirty="0" err="1" smtClean="0"/>
              <a:t>được</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một</a:t>
            </a:r>
            <a:r>
              <a:rPr lang="en-US" dirty="0" smtClean="0"/>
              <a:t> </a:t>
            </a:r>
            <a:r>
              <a:rPr lang="en-US" dirty="0" err="1" smtClean="0"/>
              <a:t>từ</a:t>
            </a:r>
            <a:r>
              <a:rPr lang="en-US" dirty="0" smtClean="0"/>
              <a:t> </a:t>
            </a:r>
            <a:r>
              <a:rPr lang="en-US" dirty="0" err="1" smtClean="0"/>
              <a:t>có</a:t>
            </a:r>
            <a:r>
              <a:rPr lang="en-US" dirty="0" smtClean="0"/>
              <a:t> </a:t>
            </a:r>
            <a:r>
              <a:rPr lang="en-US" dirty="0" err="1" smtClean="0"/>
              <a:t>thể</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trong</a:t>
            </a:r>
            <a:r>
              <a:rPr lang="en-US" dirty="0" smtClean="0"/>
              <a:t> </a:t>
            </a:r>
            <a:r>
              <a:rPr lang="en-US" dirty="0" err="1" smtClean="0"/>
              <a:t>đó</a:t>
            </a:r>
            <a:r>
              <a:rPr lang="en-US" dirty="0" smtClean="0"/>
              <a:t>.</a:t>
            </a:r>
          </a:p>
          <a:p>
            <a:endParaRPr lang="en-US" dirty="0"/>
          </a:p>
          <a:p>
            <a:r>
              <a:rPr lang="fr-FR" dirty="0" err="1"/>
              <a:t>Cách</a:t>
            </a:r>
            <a:r>
              <a:rPr lang="fr-FR" dirty="0"/>
              <a:t> </a:t>
            </a:r>
            <a:r>
              <a:rPr lang="fr-FR" dirty="0" err="1"/>
              <a:t>thực</a:t>
            </a:r>
            <a:r>
              <a:rPr lang="fr-FR" dirty="0"/>
              <a:t> </a:t>
            </a:r>
            <a:r>
              <a:rPr lang="fr-FR" dirty="0" err="1"/>
              <a:t>hiện</a:t>
            </a:r>
            <a:r>
              <a:rPr lang="fr-FR" dirty="0"/>
              <a:t>:</a:t>
            </a:r>
          </a:p>
          <a:p>
            <a:pPr lvl="1"/>
            <a:r>
              <a:rPr lang="fr-FR" dirty="0" err="1"/>
              <a:t>Đầu</a:t>
            </a:r>
            <a:r>
              <a:rPr lang="fr-FR" dirty="0"/>
              <a:t> </a:t>
            </a:r>
            <a:r>
              <a:rPr lang="fr-FR" dirty="0" err="1"/>
              <a:t>vào</a:t>
            </a:r>
            <a:r>
              <a:rPr lang="fr-FR" dirty="0"/>
              <a:t> là </a:t>
            </a:r>
            <a:r>
              <a:rPr lang="fr-FR" dirty="0" err="1"/>
              <a:t>một</a:t>
            </a:r>
            <a:r>
              <a:rPr lang="fr-FR" dirty="0"/>
              <a:t> corpus</a:t>
            </a:r>
          </a:p>
          <a:p>
            <a:pPr lvl="1"/>
            <a:r>
              <a:rPr lang="fr-FR" dirty="0" err="1"/>
              <a:t>Sử</a:t>
            </a:r>
            <a:r>
              <a:rPr lang="fr-FR" dirty="0"/>
              <a:t> </a:t>
            </a:r>
            <a:r>
              <a:rPr lang="fr-FR" dirty="0" err="1"/>
              <a:t>dụng</a:t>
            </a:r>
            <a:r>
              <a:rPr lang="fr-FR" dirty="0"/>
              <a:t> </a:t>
            </a:r>
            <a:r>
              <a:rPr lang="fr-FR" dirty="0" err="1"/>
              <a:t>cửa</a:t>
            </a:r>
            <a:r>
              <a:rPr lang="fr-FR" dirty="0"/>
              <a:t> </a:t>
            </a:r>
            <a:r>
              <a:rPr lang="fr-FR" dirty="0" err="1"/>
              <a:t>sổ</a:t>
            </a:r>
            <a:r>
              <a:rPr lang="fr-FR" dirty="0"/>
              <a:t> </a:t>
            </a:r>
            <a:r>
              <a:rPr lang="fr-FR" dirty="0" err="1"/>
              <a:t>trượt</a:t>
            </a:r>
            <a:r>
              <a:rPr lang="fr-FR" dirty="0"/>
              <a:t> </a:t>
            </a:r>
            <a:r>
              <a:rPr lang="fr-FR" dirty="0" err="1"/>
              <a:t>kích</a:t>
            </a:r>
            <a:r>
              <a:rPr lang="fr-FR" dirty="0"/>
              <a:t> </a:t>
            </a:r>
            <a:r>
              <a:rPr lang="fr-FR" dirty="0" err="1"/>
              <a:t>thước</a:t>
            </a:r>
            <a:r>
              <a:rPr lang="fr-FR" dirty="0"/>
              <a:t> L (</a:t>
            </a:r>
            <a:r>
              <a:rPr lang="fr-FR" dirty="0" err="1"/>
              <a:t>số</a:t>
            </a:r>
            <a:r>
              <a:rPr lang="fr-FR" dirty="0"/>
              <a:t> </a:t>
            </a:r>
            <a:r>
              <a:rPr lang="fr-FR" dirty="0" err="1"/>
              <a:t>lẻ</a:t>
            </a:r>
            <a:r>
              <a:rPr lang="fr-FR" dirty="0"/>
              <a:t>).</a:t>
            </a:r>
          </a:p>
          <a:p>
            <a:pPr lvl="1"/>
            <a:r>
              <a:rPr lang="fr-FR" dirty="0" err="1"/>
              <a:t>Tại</a:t>
            </a:r>
            <a:r>
              <a:rPr lang="fr-FR" dirty="0"/>
              <a:t> </a:t>
            </a:r>
            <a:r>
              <a:rPr lang="fr-FR" dirty="0" err="1"/>
              <a:t>mỗi</a:t>
            </a:r>
            <a:r>
              <a:rPr lang="fr-FR" dirty="0"/>
              <a:t> </a:t>
            </a:r>
            <a:r>
              <a:rPr lang="fr-FR" dirty="0" err="1"/>
              <a:t>cửa</a:t>
            </a:r>
            <a:r>
              <a:rPr lang="fr-FR" dirty="0"/>
              <a:t> </a:t>
            </a:r>
            <a:r>
              <a:rPr lang="fr-FR" dirty="0" err="1"/>
              <a:t>sổ</a:t>
            </a:r>
            <a:r>
              <a:rPr lang="fr-FR" dirty="0"/>
              <a:t>, </a:t>
            </a:r>
            <a:r>
              <a:rPr lang="fr-FR" dirty="0" err="1"/>
              <a:t>tính</a:t>
            </a:r>
            <a:r>
              <a:rPr lang="fr-FR" dirty="0"/>
              <a:t> </a:t>
            </a:r>
            <a:r>
              <a:rPr lang="fr-FR" dirty="0" err="1"/>
              <a:t>xác</a:t>
            </a:r>
            <a:r>
              <a:rPr lang="fr-FR" dirty="0"/>
              <a:t> </a:t>
            </a:r>
            <a:r>
              <a:rPr lang="fr-FR" dirty="0" err="1"/>
              <a:t>suất</a:t>
            </a:r>
            <a:r>
              <a:rPr lang="fr-FR" dirty="0"/>
              <a:t> </a:t>
            </a:r>
            <a:r>
              <a:rPr lang="fr-FR" dirty="0" err="1"/>
              <a:t>xuất</a:t>
            </a:r>
            <a:r>
              <a:rPr lang="fr-FR" dirty="0"/>
              <a:t> </a:t>
            </a:r>
            <a:r>
              <a:rPr lang="fr-FR" dirty="0" err="1"/>
              <a:t>hiện</a:t>
            </a:r>
            <a:r>
              <a:rPr lang="fr-FR" dirty="0"/>
              <a:t> </a:t>
            </a:r>
            <a:r>
              <a:rPr lang="fr-FR" dirty="0" err="1"/>
              <a:t>của</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r>
              <a:rPr lang="fr-FR" dirty="0"/>
              <a:t> khi </a:t>
            </a:r>
            <a:r>
              <a:rPr lang="fr-FR" dirty="0" err="1"/>
              <a:t>biết</a:t>
            </a:r>
            <a:r>
              <a:rPr lang="fr-FR" dirty="0"/>
              <a:t> </a:t>
            </a:r>
            <a:r>
              <a:rPr lang="fr-FR" dirty="0" err="1"/>
              <a:t>từ</a:t>
            </a:r>
            <a:r>
              <a:rPr lang="fr-FR" dirty="0"/>
              <a:t> ở </a:t>
            </a:r>
            <a:r>
              <a:rPr lang="fr-FR" dirty="0" err="1"/>
              <a:t>giữa</a:t>
            </a:r>
            <a:r>
              <a:rPr lang="fr-FR" dirty="0"/>
              <a:t>.</a:t>
            </a:r>
          </a:p>
          <a:p>
            <a:pPr lvl="1"/>
            <a:r>
              <a:rPr lang="fr-FR" dirty="0" err="1"/>
              <a:t>Tối</a:t>
            </a:r>
            <a:r>
              <a:rPr lang="fr-FR" dirty="0"/>
              <a:t> </a:t>
            </a:r>
            <a:r>
              <a:rPr lang="fr-FR" dirty="0" err="1"/>
              <a:t>ưu</a:t>
            </a:r>
            <a:r>
              <a:rPr lang="fr-FR" dirty="0"/>
              <a:t> </a:t>
            </a:r>
            <a:r>
              <a:rPr lang="fr-FR" dirty="0" err="1"/>
              <a:t>hoá</a:t>
            </a:r>
            <a:r>
              <a:rPr lang="fr-FR" dirty="0"/>
              <a:t> </a:t>
            </a:r>
            <a:r>
              <a:rPr lang="fr-FR" dirty="0" err="1"/>
              <a:t>mô</a:t>
            </a:r>
            <a:r>
              <a:rPr lang="fr-FR" dirty="0"/>
              <a:t> </a:t>
            </a:r>
            <a:r>
              <a:rPr lang="fr-FR" dirty="0" err="1"/>
              <a:t>hình</a:t>
            </a:r>
            <a:r>
              <a:rPr lang="fr-FR" dirty="0"/>
              <a:t> </a:t>
            </a:r>
            <a:r>
              <a:rPr lang="fr-FR" dirty="0" err="1"/>
              <a:t>để</a:t>
            </a:r>
            <a:r>
              <a:rPr lang="fr-FR" dirty="0"/>
              <a:t> </a:t>
            </a:r>
            <a:r>
              <a:rPr lang="fr-FR" dirty="0" err="1"/>
              <a:t>dự</a:t>
            </a:r>
            <a:r>
              <a:rPr lang="fr-FR" dirty="0"/>
              <a:t> </a:t>
            </a:r>
            <a:r>
              <a:rPr lang="fr-FR" dirty="0" err="1"/>
              <a:t>đoán</a:t>
            </a:r>
            <a:r>
              <a:rPr lang="fr-FR" dirty="0"/>
              <a:t> </a:t>
            </a:r>
            <a:r>
              <a:rPr lang="fr-FR" dirty="0" err="1"/>
              <a:t>đúng</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endParaRPr lang="fr-FR" dirty="0"/>
          </a:p>
          <a:p>
            <a:endParaRPr lang="en-US" dirty="0" smtClean="0"/>
          </a:p>
          <a:p>
            <a:pPr marL="584200" lvl="1" indent="0">
              <a:buNone/>
            </a:pPr>
            <a:endParaRPr lang="fr-FR" dirty="0"/>
          </a:p>
          <a:p>
            <a:endParaRPr lang="en-US" dirty="0"/>
          </a:p>
        </p:txBody>
      </p:sp>
    </p:spTree>
    <p:extLst>
      <p:ext uri="{BB962C8B-B14F-4D97-AF65-F5344CB8AC3E}">
        <p14:creationId xmlns:p14="http://schemas.microsoft.com/office/powerpoint/2010/main" val="6526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Word2Vec</a:t>
            </a:r>
            <a:endParaRPr lang="en-US" dirty="0"/>
          </a:p>
        </p:txBody>
      </p:sp>
      <p:sp>
        <p:nvSpPr>
          <p:cNvPr id="3" name="Content Placeholder 2"/>
          <p:cNvSpPr>
            <a:spLocks noGrp="1"/>
          </p:cNvSpPr>
          <p:nvPr>
            <p:ph type="body" idx="1"/>
          </p:nvPr>
        </p:nvSpPr>
        <p:spPr>
          <a:xfrm>
            <a:off x="310896" y="676656"/>
            <a:ext cx="8520600" cy="1774444"/>
          </a:xfrm>
        </p:spPr>
        <p:txBody>
          <a:bodyPr>
            <a:normAutofit/>
          </a:bodyPr>
          <a:lstStyle/>
          <a:p>
            <a:pPr lvl="1"/>
            <a:endParaRPr lang="fr-FR" dirty="0"/>
          </a:p>
          <a:p>
            <a:endParaRPr lang="en-US" dirty="0"/>
          </a:p>
        </p:txBody>
      </p:sp>
      <p:pic>
        <p:nvPicPr>
          <p:cNvPr id="4" name="Picture 3"/>
          <p:cNvPicPr>
            <a:picLocks noChangeAspect="1"/>
          </p:cNvPicPr>
          <p:nvPr/>
        </p:nvPicPr>
        <p:blipFill>
          <a:blip r:embed="rId2"/>
          <a:stretch>
            <a:fillRect/>
          </a:stretch>
        </p:blipFill>
        <p:spPr>
          <a:xfrm>
            <a:off x="1425640" y="924618"/>
            <a:ext cx="6859619" cy="3282076"/>
          </a:xfrm>
          <a:prstGeom prst="rect">
            <a:avLst/>
          </a:prstGeom>
        </p:spPr>
      </p:pic>
    </p:spTree>
    <p:extLst>
      <p:ext uri="{BB962C8B-B14F-4D97-AF65-F5344CB8AC3E}">
        <p14:creationId xmlns:p14="http://schemas.microsoft.com/office/powerpoint/2010/main" val="368328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pPr marL="114300" indent="0">
                  <a:buNone/>
                </a:pPr>
                <a:r>
                  <a:rPr lang="en-US" dirty="0" smtClean="0"/>
                  <a:t>Hàm </a:t>
                </a:r>
                <a:r>
                  <a:rPr lang="en-US" dirty="0" err="1" smtClean="0"/>
                  <a:t>mục</a:t>
                </a:r>
                <a:r>
                  <a:rPr lang="en-US" dirty="0" smtClean="0"/>
                  <a:t> </a:t>
                </a:r>
                <a:r>
                  <a:rPr lang="en-US" dirty="0" err="1" smtClean="0"/>
                  <a:t>tiêu</a:t>
                </a:r>
                <a:r>
                  <a:rPr lang="en-US" dirty="0" smtClean="0"/>
                  <a:t> negative log-likelihood:</a:t>
                </a:r>
              </a:p>
              <a:p>
                <a:pPr marL="114300" indent="0">
                  <a:buNone/>
                </a:pPr>
                <a:r>
                  <a:rPr lang="en-US" dirty="0" err="1" smtClean="0"/>
                  <a:t>Tại</a:t>
                </a:r>
                <a:r>
                  <a:rPr lang="en-US" dirty="0" smtClean="0"/>
                  <a:t> </a:t>
                </a:r>
                <a:r>
                  <a:rPr lang="en-US" dirty="0" err="1" smtClean="0"/>
                  <a:t>mỗi</a:t>
                </a:r>
                <a:r>
                  <a:rPr lang="en-US" dirty="0" smtClean="0"/>
                  <a:t> </a:t>
                </a:r>
                <a:r>
                  <a:rPr lang="en-US" dirty="0" err="1" smtClean="0"/>
                  <a:t>vị</a:t>
                </a:r>
                <a:r>
                  <a:rPr lang="en-US" dirty="0" smtClean="0"/>
                  <a:t> </a:t>
                </a:r>
                <a:r>
                  <a:rPr lang="en-US" dirty="0" err="1" smtClean="0"/>
                  <a:t>trí</a:t>
                </a:r>
                <a:r>
                  <a:rPr lang="en-US" dirty="0" smtClean="0"/>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𝑇</m:t>
                    </m:r>
                  </m:oMath>
                </a14:m>
                <a:r>
                  <a:rPr lang="en-US" dirty="0" smtClean="0"/>
                  <a:t> </a:t>
                </a:r>
                <a:r>
                  <a:rPr lang="en-US" dirty="0" err="1" smtClean="0"/>
                  <a:t>trong</a:t>
                </a:r>
                <a:r>
                  <a:rPr lang="en-US" dirty="0" smtClean="0"/>
                  <a:t> </a:t>
                </a:r>
                <a:r>
                  <a:rPr lang="en-US" dirty="0" err="1" smtClean="0"/>
                  <a:t>một</a:t>
                </a:r>
                <a:r>
                  <a:rPr lang="en-US" dirty="0" smtClean="0"/>
                  <a:t> </a:t>
                </a:r>
                <a:r>
                  <a:rPr lang="en-US" dirty="0" err="1" smtClean="0"/>
                  <a:t>bộ</a:t>
                </a:r>
                <a:r>
                  <a:rPr lang="en-US" dirty="0" smtClean="0"/>
                  <a:t> </a:t>
                </a:r>
                <a:r>
                  <a:rPr lang="en-US" dirty="0" err="1" smtClean="0"/>
                  <a:t>văn</a:t>
                </a:r>
                <a:r>
                  <a:rPr lang="en-US" dirty="0" smtClean="0"/>
                  <a:t> </a:t>
                </a:r>
                <a:r>
                  <a:rPr lang="en-US" dirty="0" err="1" smtClean="0"/>
                  <a:t>bản</a:t>
                </a:r>
                <a:r>
                  <a:rPr lang="en-US" dirty="0" smtClean="0"/>
                  <a:t> (corpus), </a:t>
                </a:r>
                <a:r>
                  <a:rPr lang="en-US" dirty="0" err="1" smtClean="0"/>
                  <a:t>mô</a:t>
                </a:r>
                <a:r>
                  <a:rPr lang="en-US" dirty="0" smtClean="0"/>
                  <a:t> </a:t>
                </a:r>
                <a:r>
                  <a:rPr lang="en-US" dirty="0" err="1" smtClean="0"/>
                  <a:t>hình</a:t>
                </a:r>
                <a:r>
                  <a:rPr lang="en-US" dirty="0" smtClean="0"/>
                  <a:t> word2vec </a:t>
                </a:r>
                <a:r>
                  <a:rPr lang="en-US" dirty="0" err="1" smtClean="0"/>
                  <a:t>dự</a:t>
                </a:r>
                <a:r>
                  <a:rPr lang="en-US" dirty="0" smtClean="0"/>
                  <a:t> </a:t>
                </a:r>
                <a:r>
                  <a:rPr lang="en-US" dirty="0" err="1" smtClean="0"/>
                  <a:t>đoán</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khung</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gồm</a:t>
                </a:r>
                <a:r>
                  <a:rPr lang="en-US" dirty="0" smtClean="0"/>
                  <a:t> m </a:t>
                </a:r>
                <a:r>
                  <a:rPr lang="en-US" dirty="0" err="1" smtClean="0"/>
                  <a:t>từ</a:t>
                </a:r>
                <a:r>
                  <a:rPr lang="en-US" dirty="0" smtClean="0"/>
                  <a:t>, </a:t>
                </a:r>
                <a:r>
                  <a:rPr lang="en-US" dirty="0" err="1" smtClean="0"/>
                  <a:t>khi</a:t>
                </a:r>
                <a:r>
                  <a:rPr lang="en-US" dirty="0" smtClean="0"/>
                  <a:t> </a:t>
                </a:r>
                <a:r>
                  <a:rPr lang="en-US" dirty="0" err="1" smtClean="0"/>
                  <a:t>biết</a:t>
                </a:r>
                <a:r>
                  <a:rPr lang="en-US" dirty="0" smtClean="0"/>
                  <a:t> </a:t>
                </a:r>
                <a:r>
                  <a:rPr lang="en-US" dirty="0" err="1" smtClean="0"/>
                  <a:t>từ</a:t>
                </a:r>
                <a:r>
                  <a:rPr lang="en-US" dirty="0" smtClean="0"/>
                  <a:t> ở </a:t>
                </a:r>
                <a:r>
                  <a:rPr lang="en-US" dirty="0" err="1" smtClean="0"/>
                  <a:t>trung</a:t>
                </a:r>
                <a:r>
                  <a:rPr lang="en-US" dirty="0" smtClean="0"/>
                  <a:t> </a:t>
                </a:r>
                <a:r>
                  <a:rPr lang="en-US" dirty="0" err="1" smtClean="0"/>
                  <a:t>tâm</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𝐿𝑖𝑘𝑒𝑙𝑖h𝑜𝑜𝑑</m:t>
                      </m:r>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smtClean="0"/>
                  <a:t> </a:t>
                </a:r>
                <a:r>
                  <a:rPr lang="en-US" dirty="0" err="1" smtClean="0"/>
                  <a:t>là</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cần</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≠0</m:t>
                              </m:r>
                            </m:sub>
                            <m:sup/>
                            <m:e>
                              <m:r>
                                <a:rPr lang="en-US" i="1">
                                  <a:latin typeface="Cambria Math" panose="02040503050406030204" pitchFamily="18" charset="0"/>
                                </a:rPr>
                                <m:t>𝑙𝑜𝑔𝑃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nary>
                        </m:e>
                      </m:nary>
                    </m:oMath>
                  </m:oMathPara>
                </a14:m>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611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smtClean="0"/>
                  <a:t>Làm </a:t>
                </a:r>
                <a:r>
                  <a:rPr lang="en-US" dirty="0" err="1" smtClean="0"/>
                  <a:t>cách</a:t>
                </a:r>
                <a:r>
                  <a:rPr lang="en-US" dirty="0" smtClean="0"/>
                  <a:t> </a:t>
                </a:r>
                <a:r>
                  <a:rPr lang="en-US" dirty="0" err="1" smtClean="0"/>
                  <a:t>nào</a:t>
                </a:r>
                <a:r>
                  <a:rPr lang="en-US" dirty="0" smtClean="0"/>
                  <a:t> </a:t>
                </a:r>
                <a:r>
                  <a:rPr lang="en-US" dirty="0" err="1" smtClean="0"/>
                  <a:t>để</a:t>
                </a:r>
                <a:r>
                  <a:rPr lang="en-US" dirty="0" smtClean="0"/>
                  <a:t> </a:t>
                </a:r>
                <a:r>
                  <a:rPr lang="en-US" dirty="0" err="1" smtClean="0"/>
                  <a:t>tính</a:t>
                </a:r>
                <a:r>
                  <a:rPr lang="en-US" dirty="0" smtClean="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oMath>
                </a14:m>
                <a:r>
                  <a:rPr lang="en-US" dirty="0" smtClean="0"/>
                  <a:t>?</a:t>
                </a:r>
              </a:p>
              <a:p>
                <a:endParaRPr lang="en-US" dirty="0"/>
              </a:p>
              <a:p>
                <a:r>
                  <a:rPr lang="en-US" dirty="0" err="1" smtClean="0"/>
                  <a:t>Mỗi</a:t>
                </a:r>
                <a:r>
                  <a:rPr lang="en-US" dirty="0" smtClean="0"/>
                  <a:t> </a:t>
                </a:r>
                <a:r>
                  <a:rPr lang="en-US" dirty="0" err="1" smtClean="0"/>
                  <a:t>một</a:t>
                </a:r>
                <a:r>
                  <a:rPr lang="en-US" dirty="0" smtClean="0"/>
                  <a:t> </a:t>
                </a:r>
                <a:r>
                  <a:rPr lang="en-US" dirty="0" err="1" smtClean="0"/>
                  <a:t>từ</a:t>
                </a:r>
                <a:r>
                  <a:rPr lang="en-US" dirty="0" smtClean="0"/>
                  <a:t> </a:t>
                </a:r>
                <a:r>
                  <a:rPr lang="en-US" dirty="0" err="1" smtClean="0"/>
                  <a:t>sẽ</a:t>
                </a:r>
                <a:r>
                  <a:rPr lang="en-US" dirty="0" smtClean="0"/>
                  <a:t> </a:t>
                </a:r>
                <a:r>
                  <a:rPr lang="en-US" dirty="0" err="1" smtClean="0"/>
                  <a:t>có</a:t>
                </a:r>
                <a:r>
                  <a:rPr lang="en-US" dirty="0" smtClean="0"/>
                  <a:t> 2 vector:</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a14:m>
                <a:r>
                  <a:rPr lang="en-US" dirty="0" smtClean="0"/>
                  <a:t> </a:t>
                </a:r>
                <a:r>
                  <a:rPr lang="en-US" dirty="0" err="1" smtClean="0"/>
                  <a:t>khi</a:t>
                </a:r>
                <a:r>
                  <a:rPr lang="en-US" dirty="0" smtClean="0"/>
                  <a:t> w </a:t>
                </a:r>
                <a:r>
                  <a:rPr lang="en-US" dirty="0" err="1" smtClean="0"/>
                  <a:t>là</a:t>
                </a:r>
                <a:r>
                  <a:rPr lang="en-US" dirty="0" smtClean="0"/>
                  <a:t> </a:t>
                </a:r>
                <a:r>
                  <a:rPr lang="en-US" dirty="0" err="1" smtClean="0"/>
                  <a:t>từ</a:t>
                </a:r>
                <a:r>
                  <a:rPr lang="en-US" dirty="0" smtClean="0"/>
                  <a:t> </a:t>
                </a:r>
                <a:r>
                  <a:rPr lang="en-US" dirty="0" err="1" smtClean="0"/>
                  <a:t>trung</a:t>
                </a:r>
                <a:r>
                  <a:rPr lang="en-US" dirty="0" smtClean="0"/>
                  <a:t> </a:t>
                </a:r>
                <a:r>
                  <a:rPr lang="en-US" dirty="0" err="1" smtClean="0"/>
                  <a:t>tâm</a:t>
                </a:r>
                <a:endParaRPr lang="en-US" dirty="0" smtClean="0"/>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smtClean="0"/>
                  <a:t>ngữ</a:t>
                </a:r>
                <a:r>
                  <a:rPr lang="en-US" dirty="0" smtClean="0"/>
                  <a:t> </a:t>
                </a:r>
                <a:r>
                  <a:rPr lang="en-US" dirty="0" err="1" smtClean="0"/>
                  <a:t>cảnh</a:t>
                </a:r>
                <a:endParaRPr lang="en-US" dirty="0"/>
              </a:p>
              <a:p>
                <a:pPr lvl="1"/>
                <a:endParaRPr lang="fr-FR" dirty="0" smtClean="0"/>
              </a:p>
              <a:p>
                <a:r>
                  <a:rPr lang="fr-FR" dirty="0" err="1" smtClean="0"/>
                  <a:t>Với</a:t>
                </a:r>
                <a:r>
                  <a:rPr lang="fr-FR" dirty="0" smtClean="0"/>
                  <a:t> </a:t>
                </a:r>
                <a:r>
                  <a:rPr lang="fr-FR" dirty="0" err="1" smtClean="0"/>
                  <a:t>một</a:t>
                </a:r>
                <a:r>
                  <a:rPr lang="fr-FR" dirty="0" smtClean="0"/>
                  <a:t> </a:t>
                </a:r>
                <a:r>
                  <a:rPr lang="fr-FR" dirty="0" err="1" smtClean="0"/>
                  <a:t>từ</a:t>
                </a:r>
                <a:r>
                  <a:rPr lang="fr-FR" dirty="0" smtClean="0"/>
                  <a:t> </a:t>
                </a:r>
                <a:r>
                  <a:rPr lang="fr-FR" dirty="0" err="1" smtClean="0"/>
                  <a:t>trung</a:t>
                </a:r>
                <a:r>
                  <a:rPr lang="fr-FR" dirty="0" smtClean="0"/>
                  <a:t> </a:t>
                </a:r>
                <a:r>
                  <a:rPr lang="fr-FR" dirty="0" err="1" smtClean="0"/>
                  <a:t>tâm</a:t>
                </a:r>
                <a:r>
                  <a:rPr lang="fr-FR" dirty="0" smtClean="0"/>
                  <a:t> c </a:t>
                </a:r>
                <a:r>
                  <a:rPr lang="fr-FR" dirty="0" err="1" smtClean="0"/>
                  <a:t>và</a:t>
                </a:r>
                <a:r>
                  <a:rPr lang="fr-FR" dirty="0" smtClean="0"/>
                  <a:t> </a:t>
                </a:r>
                <a:r>
                  <a:rPr lang="fr-FR" dirty="0" err="1" smtClean="0"/>
                  <a:t>một</a:t>
                </a:r>
                <a:r>
                  <a:rPr lang="fr-FR" dirty="0" smtClean="0"/>
                  <a:t> </a:t>
                </a:r>
                <a:r>
                  <a:rPr lang="fr-FR" dirty="0" err="1" smtClean="0"/>
                  <a:t>từ</a:t>
                </a:r>
                <a:r>
                  <a:rPr lang="fr-FR" dirty="0" smtClean="0"/>
                  <a:t> </a:t>
                </a:r>
                <a:r>
                  <a:rPr lang="fr-FR" dirty="0" err="1" smtClean="0"/>
                  <a:t>ngữ</a:t>
                </a:r>
                <a:r>
                  <a:rPr lang="fr-FR" dirty="0" smtClean="0"/>
                  <a:t> </a:t>
                </a:r>
                <a:r>
                  <a:rPr lang="fr-FR" dirty="0" err="1" smtClean="0"/>
                  <a:t>cảnh</a:t>
                </a:r>
                <a:r>
                  <a:rPr lang="fr-FR" dirty="0" smtClean="0"/>
                  <a:t> o:</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𝑜</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𝑤</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den>
                      </m:f>
                    </m:oMath>
                  </m:oMathPara>
                </a14:m>
                <a:endParaRPr lang="fr-FR" dirty="0" smtClean="0"/>
              </a:p>
              <a:p>
                <a:pPr marL="114300" indent="0">
                  <a:buNone/>
                </a:pPr>
                <a:endParaRPr lang="fr-FR" dirty="0" smtClean="0"/>
              </a:p>
              <a:p>
                <a:pPr marL="114300" indent="0">
                  <a:buNone/>
                </a:pPr>
                <a:r>
                  <a:rPr lang="fr-FR" dirty="0" err="1" smtClean="0"/>
                  <a:t>Vector</a:t>
                </a:r>
                <a:r>
                  <a:rPr lang="fr-FR" dirty="0" smtClean="0"/>
                  <a:t> </a:t>
                </a:r>
                <a:r>
                  <a:rPr lang="fr-FR" dirty="0" err="1" smtClean="0"/>
                  <a:t>ngữ</a:t>
                </a:r>
                <a:r>
                  <a:rPr lang="fr-FR" dirty="0" smtClean="0"/>
                  <a:t> </a:t>
                </a:r>
                <a:r>
                  <a:rPr lang="fr-FR" dirty="0" err="1" smtClean="0"/>
                  <a:t>cảnh</a:t>
                </a:r>
                <a:r>
                  <a:rPr lang="fr-FR" dirty="0" smtClean="0"/>
                  <a:t> </a:t>
                </a:r>
                <a:r>
                  <a:rPr lang="fr-FR" dirty="0" err="1" smtClean="0"/>
                  <a:t>sẽ</a:t>
                </a:r>
                <a:r>
                  <a:rPr lang="fr-FR" dirty="0" smtClean="0"/>
                  <a:t> </a:t>
                </a:r>
                <a:r>
                  <a:rPr lang="fr-FR" dirty="0" err="1" smtClean="0"/>
                  <a:t>không</a:t>
                </a:r>
                <a:r>
                  <a:rPr lang="fr-FR" dirty="0" smtClean="0"/>
                  <a:t> </a:t>
                </a:r>
                <a:r>
                  <a:rPr lang="fr-FR" dirty="0" err="1" smtClean="0"/>
                  <a:t>được</a:t>
                </a:r>
                <a:r>
                  <a:rPr lang="fr-FR" dirty="0" smtClean="0"/>
                  <a:t> </a:t>
                </a:r>
                <a:r>
                  <a:rPr lang="fr-FR" dirty="0" err="1" smtClean="0"/>
                  <a:t>dùng</a:t>
                </a:r>
                <a:r>
                  <a:rPr lang="fr-FR" dirty="0" smtClean="0"/>
                  <a:t> </a:t>
                </a:r>
                <a:r>
                  <a:rPr lang="fr-FR" dirty="0" err="1" smtClean="0"/>
                  <a:t>đến</a:t>
                </a:r>
                <a:r>
                  <a:rPr lang="fr-FR" dirty="0" smtClean="0"/>
                  <a:t> </a:t>
                </a:r>
                <a:r>
                  <a:rPr lang="fr-FR" dirty="0" err="1" smtClean="0"/>
                  <a:t>sau</a:t>
                </a:r>
                <a:r>
                  <a:rPr lang="fr-FR" dirty="0" smtClean="0"/>
                  <a:t> khi </a:t>
                </a:r>
                <a:r>
                  <a:rPr lang="fr-FR" dirty="0" err="1" smtClean="0"/>
                  <a:t>mô</a:t>
                </a:r>
                <a:r>
                  <a:rPr lang="fr-FR" dirty="0" smtClean="0"/>
                  <a:t> </a:t>
                </a:r>
                <a:r>
                  <a:rPr lang="fr-FR" dirty="0" err="1" smtClean="0"/>
                  <a:t>hình</a:t>
                </a:r>
                <a:r>
                  <a:rPr lang="fr-FR" dirty="0" smtClean="0"/>
                  <a:t> </a:t>
                </a:r>
                <a:r>
                  <a:rPr lang="fr-FR" dirty="0" err="1" smtClean="0"/>
                  <a:t>đã</a:t>
                </a:r>
                <a:r>
                  <a:rPr lang="fr-FR" dirty="0" smtClean="0"/>
                  <a:t> </a:t>
                </a:r>
                <a:r>
                  <a:rPr lang="fr-FR" dirty="0" err="1" smtClean="0"/>
                  <a:t>huấn</a:t>
                </a:r>
                <a:r>
                  <a:rPr lang="fr-FR" dirty="0" smtClean="0"/>
                  <a:t> </a:t>
                </a:r>
                <a:r>
                  <a:rPr lang="fr-FR" dirty="0" err="1" smtClean="0"/>
                  <a:t>luyện</a:t>
                </a:r>
                <a:r>
                  <a:rPr lang="fr-FR" dirty="0" smtClean="0"/>
                  <a:t> </a:t>
                </a:r>
                <a:r>
                  <a:rPr lang="fr-FR" dirty="0" err="1" smtClean="0"/>
                  <a:t>xong</a:t>
                </a:r>
                <a:endParaRPr lang="fr-FR"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909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Ví</a:t>
            </a:r>
            <a:r>
              <a:rPr lang="fr-FR" dirty="0" smtClean="0"/>
              <a:t> </a:t>
            </a:r>
            <a:r>
              <a:rPr lang="fr-FR" dirty="0" err="1" smtClean="0"/>
              <a:t>dụ</a:t>
            </a:r>
            <a:r>
              <a:rPr lang="fr-FR" dirty="0" smtClean="0"/>
              <a:t> </a:t>
            </a:r>
            <a:r>
              <a:rPr lang="fr-FR" dirty="0" err="1" smtClean="0"/>
              <a:t>cụ</a:t>
            </a:r>
            <a:r>
              <a:rPr lang="fr-FR" dirty="0" smtClean="0"/>
              <a:t> </a:t>
            </a:r>
            <a:r>
              <a:rPr lang="fr-FR" dirty="0" err="1" smtClean="0"/>
              <a:t>thể</a:t>
            </a:r>
            <a:r>
              <a:rPr lang="fr-FR" dirty="0" smtClean="0"/>
              <a:t> </a:t>
            </a:r>
            <a:r>
              <a:rPr lang="fr-FR" dirty="0" err="1" smtClean="0"/>
              <a:t>huấn</a:t>
            </a:r>
            <a:r>
              <a:rPr lang="fr-FR" dirty="0" smtClean="0"/>
              <a:t> </a:t>
            </a:r>
            <a:r>
              <a:rPr lang="fr-FR" dirty="0" err="1" smtClean="0"/>
              <a:t>luyện</a:t>
            </a:r>
            <a:r>
              <a:rPr lang="fr-FR" dirty="0" smtClean="0"/>
              <a:t> word2vec</a:t>
            </a:r>
            <a:endParaRPr lang="en-US" dirty="0"/>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460040" y="1230452"/>
            <a:ext cx="6790819" cy="3310439"/>
          </a:xfrm>
          <a:prstGeom prst="rect">
            <a:avLst/>
          </a:prstGeom>
        </p:spPr>
      </p:pic>
    </p:spTree>
    <p:extLst>
      <p:ext uri="{BB962C8B-B14F-4D97-AF65-F5344CB8AC3E}">
        <p14:creationId xmlns:p14="http://schemas.microsoft.com/office/powerpoint/2010/main" val="301068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Các</a:t>
            </a:r>
            <a:r>
              <a:rPr lang="fr-FR" dirty="0" smtClean="0"/>
              <a:t> </a:t>
            </a:r>
            <a:r>
              <a:rPr lang="fr-FR" dirty="0" err="1" smtClean="0"/>
              <a:t>biến</a:t>
            </a:r>
            <a:r>
              <a:rPr lang="fr-FR" dirty="0" smtClean="0"/>
              <a:t> </a:t>
            </a:r>
            <a:r>
              <a:rPr lang="fr-FR" dirty="0" err="1" smtClean="0"/>
              <a:t>thể</a:t>
            </a:r>
            <a:r>
              <a:rPr lang="fr-FR" dirty="0" smtClean="0"/>
              <a:t> </a:t>
            </a:r>
            <a:r>
              <a:rPr lang="fr-FR" dirty="0" err="1" smtClean="0"/>
              <a:t>khác</a:t>
            </a:r>
            <a:endParaRPr lang="en-US" dirty="0"/>
          </a:p>
        </p:txBody>
      </p:sp>
      <p:sp>
        <p:nvSpPr>
          <p:cNvPr id="3" name="Content Placeholder 2"/>
          <p:cNvSpPr>
            <a:spLocks noGrp="1"/>
          </p:cNvSpPr>
          <p:nvPr>
            <p:ph type="body" idx="1"/>
          </p:nvPr>
        </p:nvSpPr>
        <p:spPr>
          <a:xfrm>
            <a:off x="310896" y="676656"/>
            <a:ext cx="8520600" cy="1660144"/>
          </a:xfrm>
        </p:spPr>
        <p:txBody>
          <a:bodyPr>
            <a:normAutofit lnSpcReduction="10000"/>
          </a:bodyPr>
          <a:lstStyle/>
          <a:p>
            <a:r>
              <a:rPr lang="en-US" dirty="0" err="1" smtClean="0"/>
              <a:t>Mô</a:t>
            </a:r>
            <a:r>
              <a:rPr lang="en-US" dirty="0" smtClean="0"/>
              <a:t> </a:t>
            </a:r>
            <a:r>
              <a:rPr lang="en-US" dirty="0" err="1" smtClean="0"/>
              <a:t>hình</a:t>
            </a:r>
            <a:r>
              <a:rPr lang="en-US" dirty="0" smtClean="0"/>
              <a:t> word2vec ở </a:t>
            </a:r>
            <a:r>
              <a:rPr lang="en-US" dirty="0" err="1" smtClean="0"/>
              <a:t>trên</a:t>
            </a:r>
            <a:r>
              <a:rPr lang="en-US" dirty="0" smtClean="0"/>
              <a:t> </a:t>
            </a:r>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skip gram: </a:t>
            </a:r>
            <a:r>
              <a:rPr lang="en-US" dirty="0" err="1" smtClean="0"/>
              <a:t>dự</a:t>
            </a:r>
            <a:r>
              <a:rPr lang="en-US" dirty="0" smtClean="0"/>
              <a:t> </a:t>
            </a:r>
            <a:r>
              <a:rPr lang="en-US" dirty="0" err="1" smtClean="0"/>
              <a:t>đoán</a:t>
            </a:r>
            <a:r>
              <a:rPr lang="en-US" dirty="0" smtClean="0"/>
              <a:t> </a:t>
            </a:r>
            <a:r>
              <a:rPr lang="en-US" dirty="0" err="1" smtClean="0"/>
              <a:t>các</a:t>
            </a:r>
            <a:r>
              <a:rPr lang="en-US" dirty="0" smtClean="0"/>
              <a:t> vector </a:t>
            </a:r>
            <a:r>
              <a:rPr lang="en-US" dirty="0" err="1" smtClean="0"/>
              <a:t>ngữ</a:t>
            </a:r>
            <a:r>
              <a:rPr lang="en-US" dirty="0" smtClean="0"/>
              <a:t> </a:t>
            </a:r>
            <a:r>
              <a:rPr lang="en-US" dirty="0" err="1" smtClean="0"/>
              <a:t>cảnh</a:t>
            </a:r>
            <a:r>
              <a:rPr lang="en-US" dirty="0" smtClean="0"/>
              <a:t> </a:t>
            </a:r>
            <a:r>
              <a:rPr lang="en-US" dirty="0" err="1" smtClean="0"/>
              <a:t>xung</a:t>
            </a:r>
            <a:r>
              <a:rPr lang="en-US" dirty="0" smtClean="0"/>
              <a:t> </a:t>
            </a:r>
            <a:r>
              <a:rPr lang="en-US" dirty="0" err="1" smtClean="0"/>
              <a:t>quanh</a:t>
            </a:r>
            <a:r>
              <a:rPr lang="en-US" dirty="0" smtClean="0"/>
              <a:t> </a:t>
            </a:r>
            <a:r>
              <a:rPr lang="en-US" dirty="0" err="1" smtClean="0"/>
              <a:t>khi</a:t>
            </a:r>
            <a:r>
              <a:rPr lang="en-US" dirty="0" smtClean="0"/>
              <a:t> </a:t>
            </a:r>
            <a:r>
              <a:rPr lang="en-US" dirty="0" err="1" smtClean="0"/>
              <a:t>biết</a:t>
            </a:r>
            <a:r>
              <a:rPr lang="en-US" dirty="0" smtClean="0"/>
              <a:t> </a:t>
            </a:r>
            <a:r>
              <a:rPr lang="en-US" dirty="0" err="1" smtClean="0"/>
              <a:t>từ</a:t>
            </a:r>
            <a:r>
              <a:rPr lang="en-US" dirty="0" smtClean="0"/>
              <a:t> ở </a:t>
            </a:r>
            <a:r>
              <a:rPr lang="en-US" dirty="0" err="1" smtClean="0"/>
              <a:t>giữa</a:t>
            </a:r>
            <a:r>
              <a:rPr lang="en-US" dirty="0" smtClean="0"/>
              <a:t>.</a:t>
            </a:r>
          </a:p>
          <a:p>
            <a:endParaRPr lang="en-US" dirty="0" smtClean="0"/>
          </a:p>
          <a:p>
            <a:r>
              <a:rPr lang="en-US" dirty="0" err="1" smtClean="0"/>
              <a:t>Mô</a:t>
            </a:r>
            <a:r>
              <a:rPr lang="en-US" dirty="0" smtClean="0"/>
              <a:t> </a:t>
            </a:r>
            <a:r>
              <a:rPr lang="en-US" dirty="0" err="1" smtClean="0"/>
              <a:t>hình</a:t>
            </a:r>
            <a:r>
              <a:rPr lang="en-US" dirty="0" smtClean="0"/>
              <a:t> continuous Bag of Word (CBOW): </a:t>
            </a:r>
            <a:r>
              <a:rPr lang="en-US" dirty="0" err="1" smtClean="0"/>
              <a:t>dự</a:t>
            </a:r>
            <a:r>
              <a:rPr lang="en-US" dirty="0" smtClean="0"/>
              <a:t> </a:t>
            </a:r>
            <a:r>
              <a:rPr lang="en-US" dirty="0" err="1" smtClean="0"/>
              <a:t>đoán</a:t>
            </a:r>
            <a:r>
              <a:rPr lang="en-US" dirty="0" smtClean="0"/>
              <a:t> </a:t>
            </a:r>
            <a:r>
              <a:rPr lang="en-US" dirty="0" err="1" smtClean="0"/>
              <a:t>từ</a:t>
            </a:r>
            <a:r>
              <a:rPr lang="en-US" dirty="0" smtClean="0"/>
              <a:t> ở </a:t>
            </a:r>
            <a:r>
              <a:rPr lang="en-US" dirty="0" err="1" smtClean="0"/>
              <a:t>giữa</a:t>
            </a:r>
            <a:r>
              <a:rPr lang="en-US" dirty="0" smtClean="0"/>
              <a:t> </a:t>
            </a:r>
            <a:r>
              <a:rPr lang="en-US" dirty="0" err="1" smtClean="0"/>
              <a:t>khi</a:t>
            </a:r>
            <a:r>
              <a:rPr lang="en-US" dirty="0" smtClean="0"/>
              <a:t> </a:t>
            </a:r>
            <a:r>
              <a:rPr lang="en-US" dirty="0" err="1" smtClean="0"/>
              <a:t>biết</a:t>
            </a:r>
            <a:r>
              <a:rPr lang="en-US" dirty="0" smtClean="0"/>
              <a:t> </a:t>
            </a:r>
            <a:r>
              <a:rPr lang="en-US" dirty="0" err="1" smtClean="0"/>
              <a:t>các</a:t>
            </a:r>
            <a:r>
              <a:rPr lang="en-US" dirty="0" smtClean="0"/>
              <a:t> vector </a:t>
            </a:r>
            <a:r>
              <a:rPr lang="en-US" dirty="0" err="1" smtClean="0"/>
              <a:t>ngữ</a:t>
            </a:r>
            <a:r>
              <a:rPr lang="en-US" dirty="0" smtClean="0"/>
              <a:t> </a:t>
            </a:r>
            <a:r>
              <a:rPr lang="en-US" dirty="0" err="1" smtClean="0"/>
              <a:t>cảnh</a:t>
            </a:r>
            <a:r>
              <a:rPr lang="en-US" dirty="0" smtClean="0"/>
              <a:t> </a:t>
            </a:r>
            <a:r>
              <a:rPr lang="en-US" dirty="0" err="1" smtClean="0"/>
              <a:t>xung</a:t>
            </a:r>
            <a:r>
              <a:rPr lang="en-US" dirty="0" smtClean="0"/>
              <a:t> </a:t>
            </a:r>
            <a:r>
              <a:rPr lang="en-US" dirty="0" err="1" smtClean="0"/>
              <a:t>quanh</a:t>
            </a:r>
            <a:endParaRPr lang="en-US" dirty="0"/>
          </a:p>
        </p:txBody>
      </p:sp>
      <p:pic>
        <p:nvPicPr>
          <p:cNvPr id="1026" name="Picture 2" descr="https://lena-voita.github.io/resources/lectures/word_emb/w2v/cbow_skip-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73" y="2336800"/>
            <a:ext cx="4795870" cy="25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1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Cách</a:t>
            </a:r>
            <a:r>
              <a:rPr lang="fr-FR" dirty="0" smtClean="0"/>
              <a:t> </a:t>
            </a:r>
            <a:r>
              <a:rPr lang="fr-FR" dirty="0" err="1" smtClean="0"/>
              <a:t>đánh</a:t>
            </a:r>
            <a:r>
              <a:rPr lang="fr-FR" dirty="0" smtClean="0"/>
              <a:t> </a:t>
            </a:r>
            <a:r>
              <a:rPr lang="fr-FR" dirty="0" err="1" smtClean="0"/>
              <a:t>giá</a:t>
            </a:r>
            <a:r>
              <a:rPr lang="fr-FR" dirty="0" smtClean="0"/>
              <a:t> </a:t>
            </a:r>
            <a:r>
              <a:rPr lang="fr-FR" dirty="0" err="1" smtClean="0"/>
              <a:t>word</a:t>
            </a:r>
            <a:r>
              <a:rPr lang="fr-FR" dirty="0" smtClean="0"/>
              <a:t> </a:t>
            </a:r>
            <a:r>
              <a:rPr lang="fr-FR" dirty="0" err="1" smtClean="0"/>
              <a:t>embeddings</a:t>
            </a:r>
            <a:endParaRPr lang="en-US" dirty="0"/>
          </a:p>
        </p:txBody>
      </p:sp>
      <p:sp>
        <p:nvSpPr>
          <p:cNvPr id="4" name="Text Placeholder 3"/>
          <p:cNvSpPr>
            <a:spLocks noGrp="1"/>
          </p:cNvSpPr>
          <p:nvPr>
            <p:ph type="body" idx="1"/>
          </p:nvPr>
        </p:nvSpPr>
        <p:spPr/>
        <p:txBody>
          <a:bodyPr/>
          <a:lstStyle/>
          <a:p>
            <a:r>
              <a:rPr lang="en-US" dirty="0" err="1" smtClean="0"/>
              <a:t>Đánh</a:t>
            </a:r>
            <a:r>
              <a:rPr lang="en-US" dirty="0" smtClean="0"/>
              <a:t> </a:t>
            </a:r>
            <a:r>
              <a:rPr lang="en-US" dirty="0" err="1" smtClean="0"/>
              <a:t>giá</a:t>
            </a:r>
            <a:r>
              <a:rPr lang="en-US" dirty="0" smtClean="0"/>
              <a:t> intrinsic: </a:t>
            </a:r>
            <a:r>
              <a:rPr lang="en-US" dirty="0" err="1" smtClean="0"/>
              <a:t>đánh</a:t>
            </a:r>
            <a:r>
              <a:rPr lang="en-US" dirty="0" smtClean="0"/>
              <a:t> </a:t>
            </a:r>
            <a:r>
              <a:rPr lang="en-US" dirty="0" err="1" smtClean="0"/>
              <a:t>giá</a:t>
            </a:r>
            <a:r>
              <a:rPr lang="en-US" dirty="0" smtClean="0"/>
              <a:t> </a:t>
            </a:r>
            <a:r>
              <a:rPr lang="en-US" dirty="0" err="1" smtClean="0"/>
              <a:t>mức</a:t>
            </a:r>
            <a:r>
              <a:rPr lang="en-US" dirty="0" smtClean="0"/>
              <a:t> </a:t>
            </a:r>
            <a:r>
              <a:rPr lang="en-US" dirty="0" err="1" smtClean="0"/>
              <a:t>độ</a:t>
            </a:r>
            <a:r>
              <a:rPr lang="en-US" dirty="0" smtClean="0"/>
              <a:t> word </a:t>
            </a:r>
            <a:r>
              <a:rPr lang="en-US" dirty="0" err="1" smtClean="0"/>
              <a:t>embeddings</a:t>
            </a:r>
            <a:r>
              <a:rPr lang="en-US" dirty="0" smtClean="0"/>
              <a:t> </a:t>
            </a:r>
            <a:r>
              <a:rPr lang="en-US" dirty="0" err="1" smtClean="0"/>
              <a:t>hiểu</a:t>
            </a:r>
            <a:r>
              <a:rPr lang="en-US" dirty="0" smtClean="0"/>
              <a:t> </a:t>
            </a:r>
            <a:r>
              <a:rPr lang="en-US" dirty="0" err="1" smtClean="0"/>
              <a:t>về</a:t>
            </a:r>
            <a:r>
              <a:rPr lang="en-US" dirty="0" smtClean="0"/>
              <a:t> ý </a:t>
            </a:r>
            <a:r>
              <a:rPr lang="en-US" dirty="0" err="1" smtClean="0"/>
              <a:t>nghĩa</a:t>
            </a:r>
            <a:r>
              <a:rPr lang="en-US" dirty="0" smtClean="0"/>
              <a:t> </a:t>
            </a:r>
            <a:r>
              <a:rPr lang="en-US" dirty="0" err="1" smtClean="0"/>
              <a:t>từ</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độ</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từ</a:t>
            </a:r>
            <a:r>
              <a:rPr lang="en-US" dirty="0" smtClean="0"/>
              <a:t> </a:t>
            </a:r>
            <a:r>
              <a:rPr lang="en-US" dirty="0" err="1" smtClean="0"/>
              <a:t>có</a:t>
            </a:r>
            <a:r>
              <a:rPr lang="en-US" dirty="0" smtClean="0"/>
              <a:t> ý </a:t>
            </a:r>
            <a:r>
              <a:rPr lang="en-US" dirty="0" err="1" smtClean="0"/>
              <a:t>nghĩa</a:t>
            </a:r>
            <a:r>
              <a:rPr lang="en-US" dirty="0" smtClean="0"/>
              <a:t> </a:t>
            </a:r>
            <a:r>
              <a:rPr lang="en-US" dirty="0" err="1" smtClean="0"/>
              <a:t>tương</a:t>
            </a:r>
            <a:r>
              <a:rPr lang="en-US" dirty="0" smtClean="0"/>
              <a:t> </a:t>
            </a:r>
            <a:r>
              <a:rPr lang="en-US" dirty="0" err="1" smtClean="0"/>
              <a:t>đương</a:t>
            </a:r>
            <a:r>
              <a:rPr lang="en-US" dirty="0" smtClean="0"/>
              <a:t>.</a:t>
            </a:r>
          </a:p>
          <a:p>
            <a:endParaRPr lang="en-US" dirty="0"/>
          </a:p>
          <a:p>
            <a:r>
              <a:rPr lang="en-US" dirty="0" err="1" smtClean="0"/>
              <a:t>Đánh</a:t>
            </a:r>
            <a:r>
              <a:rPr lang="en-US" dirty="0" smtClean="0"/>
              <a:t> </a:t>
            </a:r>
            <a:r>
              <a:rPr lang="en-US" dirty="0" err="1" smtClean="0"/>
              <a:t>giá</a:t>
            </a:r>
            <a:r>
              <a:rPr lang="en-US" dirty="0" smtClean="0"/>
              <a:t> extrinsic: </a:t>
            </a:r>
            <a:r>
              <a:rPr lang="en-US" dirty="0" err="1" smtClean="0"/>
              <a:t>sử</a:t>
            </a:r>
            <a:r>
              <a:rPr lang="en-US" dirty="0" smtClean="0"/>
              <a:t> </a:t>
            </a:r>
            <a:r>
              <a:rPr lang="en-US" dirty="0" err="1" smtClean="0"/>
              <a:t>dụng</a:t>
            </a:r>
            <a:r>
              <a:rPr lang="en-US" dirty="0" smtClean="0"/>
              <a:t> word </a:t>
            </a:r>
            <a:r>
              <a:rPr lang="en-US" dirty="0" err="1" smtClean="0"/>
              <a:t>embeddings</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cho</a:t>
            </a:r>
            <a:r>
              <a:rPr lang="en-US" dirty="0" smtClean="0"/>
              <a:t> </a:t>
            </a:r>
            <a:r>
              <a:rPr lang="en-US" dirty="0" err="1" smtClean="0"/>
              <a:t>các</a:t>
            </a:r>
            <a:r>
              <a:rPr lang="en-US" dirty="0" smtClean="0"/>
              <a:t> </a:t>
            </a:r>
            <a:r>
              <a:rPr lang="en-US" dirty="0" err="1" smtClean="0"/>
              <a:t>tác</a:t>
            </a:r>
            <a:r>
              <a:rPr lang="en-US" dirty="0" smtClean="0"/>
              <a:t> </a:t>
            </a:r>
            <a:r>
              <a:rPr lang="en-US" dirty="0" err="1" smtClean="0"/>
              <a:t>vụ</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nhiều</a:t>
            </a:r>
            <a:r>
              <a:rPr lang="en-US" dirty="0" smtClean="0"/>
              <a:t> </a:t>
            </a:r>
            <a:r>
              <a:rPr lang="en-US" dirty="0" err="1" smtClean="0"/>
              <a:t>tác</a:t>
            </a:r>
            <a:r>
              <a:rPr lang="en-US" dirty="0" smtClean="0"/>
              <a:t> </a:t>
            </a:r>
            <a:r>
              <a:rPr lang="en-US" dirty="0" err="1" smtClean="0"/>
              <a:t>vụ</a:t>
            </a:r>
            <a:r>
              <a:rPr lang="en-US" dirty="0" smtClean="0"/>
              <a:t> </a:t>
            </a:r>
            <a:r>
              <a:rPr lang="en-US" dirty="0" err="1" smtClean="0"/>
              <a:t>với</a:t>
            </a:r>
            <a:r>
              <a:rPr lang="en-US" dirty="0" smtClean="0"/>
              <a:t> </a:t>
            </a:r>
            <a:r>
              <a:rPr lang="en-US" dirty="0" err="1" smtClean="0"/>
              <a:t>các</a:t>
            </a:r>
            <a:r>
              <a:rPr lang="en-US" dirty="0" smtClean="0"/>
              <a:t> embedding </a:t>
            </a:r>
            <a:r>
              <a:rPr lang="en-US" dirty="0" err="1" smtClean="0"/>
              <a:t>khác</a:t>
            </a:r>
            <a:r>
              <a:rPr lang="en-US" dirty="0" smtClean="0"/>
              <a:t> </a:t>
            </a:r>
            <a:r>
              <a:rPr lang="en-US" dirty="0" err="1" smtClean="0"/>
              <a:t>nhau</a:t>
            </a:r>
            <a:r>
              <a:rPr lang="en-US" dirty="0" smtClean="0"/>
              <a:t> </a:t>
            </a:r>
            <a:r>
              <a:rPr lang="en-US" dirty="0" err="1" smtClean="0"/>
              <a:t>rồi</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kết</a:t>
            </a:r>
            <a:r>
              <a:rPr lang="en-US" dirty="0" smtClean="0"/>
              <a:t> </a:t>
            </a:r>
            <a:r>
              <a:rPr lang="en-US" dirty="0" err="1" smtClean="0"/>
              <a:t>quả</a:t>
            </a:r>
            <a:endParaRPr lang="en-US" dirty="0"/>
          </a:p>
        </p:txBody>
      </p:sp>
      <p:pic>
        <p:nvPicPr>
          <p:cNvPr id="2050" name="Picture 2" descr="https://lena-voita.github.io/resources/lectures/word_emb/analysis/frog-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14" y="2570456"/>
            <a:ext cx="4593406" cy="218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a:t>3</a:t>
            </a:r>
            <a:r>
              <a:rPr lang="vi-VN"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8982357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a:p>
        </p:txBody>
      </p:sp>
      <p:sp>
        <p:nvSpPr>
          <p:cNvPr id="7" name="Text Placeholder 6"/>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từ</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trong</a:t>
            </a:r>
            <a:r>
              <a:rPr lang="en-US" dirty="0" smtClean="0"/>
              <a:t> </a:t>
            </a:r>
            <a:r>
              <a:rPr lang="en-US" dirty="0" err="1" smtClean="0"/>
              <a:t>chuỗi</a:t>
            </a:r>
            <a:r>
              <a:rPr lang="en-US" dirty="0" smtClean="0"/>
              <a:t> </a:t>
            </a:r>
            <a:r>
              <a:rPr lang="en-US" dirty="0" err="1" smtClean="0"/>
              <a:t>từ</a:t>
            </a:r>
            <a:r>
              <a:rPr lang="en-US" dirty="0" smtClean="0"/>
              <a:t>.</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descr="mô hình đồ họa-dự đoán-ngôn ngữ-mô hì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1" y="1642609"/>
            <a:ext cx="57435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77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a:t>
            </a:r>
            <a:r>
              <a:rPr lang="en-US" dirty="0" err="1" smtClean="0"/>
              <a:t>tổng</a:t>
            </a:r>
            <a:r>
              <a:rPr lang="en-US" dirty="0" smtClean="0"/>
              <a:t> </a:t>
            </a:r>
            <a:r>
              <a:rPr lang="en-US" dirty="0" err="1" smtClean="0"/>
              <a:t>quát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Xác </a:t>
                </a:r>
                <a:r>
                  <a:rPr lang="en-US" dirty="0" err="1" smtClean="0"/>
                  <a:t>xuất</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câu</a:t>
                </a:r>
                <a:r>
                  <a:rPr lang="en-US" dirty="0" smtClean="0"/>
                  <a:t>:</a:t>
                </a:r>
              </a:p>
              <a:p>
                <a:pPr marL="114300" indent="0">
                  <a:buNone/>
                </a:pP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smtClean="0"/>
                  <a:t> </a:t>
                </a:r>
                <a:r>
                  <a:rPr lang="en-US" dirty="0" err="1" smtClean="0"/>
                  <a:t>là</a:t>
                </a:r>
                <a:r>
                  <a:rPr lang="en-US" dirty="0" smtClean="0"/>
                  <a:t> tokens </a:t>
                </a:r>
                <a:r>
                  <a:rPr lang="en-US" dirty="0" err="1" smtClean="0"/>
                  <a:t>trong</a:t>
                </a:r>
                <a:r>
                  <a:rPr lang="en-US" dirty="0" smtClean="0"/>
                  <a:t> </a:t>
                </a:r>
                <a:r>
                  <a:rPr lang="en-US" dirty="0" err="1" smtClean="0"/>
                  <a:t>một</a:t>
                </a:r>
                <a:r>
                  <a:rPr lang="en-US" dirty="0" smtClean="0"/>
                  <a:t> </a:t>
                </a:r>
                <a:r>
                  <a:rPr lang="en-US" dirty="0" err="1" smtClean="0"/>
                  <a:t>câu</a:t>
                </a:r>
                <a:r>
                  <a:rPr lang="en-US" dirty="0" smtClean="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smtClean="0"/>
                  <a:t> </a:t>
                </a:r>
                <a:r>
                  <a:rPr lang="en-US" dirty="0" err="1" smtClean="0"/>
                  <a:t>là</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để</a:t>
                </a:r>
                <a:r>
                  <a:rPr lang="en-US" dirty="0" smtClean="0"/>
                  <a:t> </a:t>
                </a:r>
                <a:r>
                  <a:rPr lang="en-US" dirty="0" err="1" smtClean="0"/>
                  <a:t>câu</a:t>
                </a:r>
                <a:r>
                  <a:rPr lang="en-US" dirty="0" smtClean="0"/>
                  <a:t> </a:t>
                </a:r>
                <a:r>
                  <a:rPr lang="en-US" dirty="0" err="1" smtClean="0"/>
                  <a:t>này</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quy</a:t>
                </a:r>
                <a:r>
                  <a:rPr lang="en-US" dirty="0" smtClean="0"/>
                  <a:t> </a:t>
                </a:r>
                <a:r>
                  <a:rPr lang="en-US" dirty="0" err="1" smtClean="0"/>
                  <a:t>luật</a:t>
                </a:r>
                <a:r>
                  <a:rPr lang="en-US" dirty="0" smtClean="0"/>
                  <a:t> </a:t>
                </a:r>
                <a:r>
                  <a:rPr lang="en-US" dirty="0" err="1" smtClean="0"/>
                  <a:t>chuỗi</a:t>
                </a:r>
                <a:r>
                  <a:rPr lang="en-US" dirty="0" smtClean="0"/>
                  <a:t> </a:t>
                </a:r>
                <a:r>
                  <a:rPr lang="en-US" dirty="0" err="1" smtClean="0"/>
                  <a:t>của</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thống</a:t>
                </a:r>
                <a:r>
                  <a:rPr lang="en-US" dirty="0" smtClean="0"/>
                  <a:t> </a:t>
                </a:r>
                <a:r>
                  <a:rPr lang="en-US" dirty="0" err="1" smtClean="0"/>
                  <a:t>kê</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m:t>
                          </m:r>
                        </m:e>
                      </m:nary>
                    </m:oMath>
                  </m:oMathPara>
                </a14:m>
                <a:endParaRPr lang="en-US" dirty="0" smtClean="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501" y="3155743"/>
            <a:ext cx="6465898" cy="1172322"/>
          </a:xfrm>
          <a:prstGeom prst="rect">
            <a:avLst/>
          </a:prstGeom>
        </p:spPr>
      </p:pic>
    </p:spTree>
    <p:extLst>
      <p:ext uri="{BB962C8B-B14F-4D97-AF65-F5344CB8AC3E}">
        <p14:creationId xmlns:p14="http://schemas.microsoft.com/office/powerpoint/2010/main" val="1714912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Sáng</a:t>
            </a:r>
            <a:r>
              <a:rPr lang="en-US" dirty="0"/>
              <a:t> </a:t>
            </a:r>
            <a:r>
              <a:rPr lang="en-US" dirty="0" err="1"/>
              <a:t>tác</a:t>
            </a:r>
            <a:r>
              <a:rPr lang="en-US" dirty="0"/>
              <a:t> </a:t>
            </a:r>
            <a:r>
              <a:rPr lang="en-US" dirty="0" err="1"/>
              <a:t>văn</a:t>
            </a:r>
            <a:r>
              <a:rPr lang="en-US" dirty="0"/>
              <a:t>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8" name="generation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689" y="1159880"/>
            <a:ext cx="6749014" cy="2813304"/>
          </a:xfrm>
          <a:prstGeom prst="rect">
            <a:avLst/>
          </a:prstGeom>
        </p:spPr>
      </p:pic>
    </p:spTree>
    <p:extLst>
      <p:ext uri="{BB962C8B-B14F-4D97-AF65-F5344CB8AC3E}">
        <p14:creationId xmlns:p14="http://schemas.microsoft.com/office/powerpoint/2010/main" val="1611447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n-gram</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Với </a:t>
                </a:r>
                <a:r>
                  <a:rPr lang="en-US" dirty="0" err="1" smtClean="0"/>
                  <a:t>công</a:t>
                </a:r>
                <a:r>
                  <a:rPr lang="en-US" dirty="0" smtClean="0"/>
                  <a:t> </a:t>
                </a:r>
                <a:r>
                  <a:rPr lang="en-US" dirty="0" err="1" smtClean="0"/>
                  <a:t>thức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làm</a:t>
                </a:r>
                <a:r>
                  <a:rPr lang="en-US" dirty="0" smtClean="0"/>
                  <a:t> </a:t>
                </a:r>
                <a:r>
                  <a:rPr lang="en-US" dirty="0" err="1" smtClean="0"/>
                  <a:t>cách</a:t>
                </a:r>
                <a:r>
                  <a:rPr lang="en-US" dirty="0" smtClean="0"/>
                  <a:t> </a:t>
                </a:r>
                <a:r>
                  <a:rPr lang="en-US" dirty="0" err="1" smtClean="0"/>
                  <a:t>nào</a:t>
                </a:r>
                <a:r>
                  <a:rPr lang="en-US" dirty="0" smtClean="0"/>
                  <a:t> </a:t>
                </a:r>
                <a:r>
                  <a:rPr lang="en-US" dirty="0" err="1" smtClean="0"/>
                  <a:t>để</a:t>
                </a:r>
                <a:r>
                  <a:rPr lang="en-US" dirty="0" smtClean="0"/>
                  <a:t> </a:t>
                </a:r>
                <a:r>
                  <a:rPr lang="en-US" dirty="0" err="1" smtClean="0"/>
                  <a:t>tính</a:t>
                </a:r>
                <a:r>
                  <a:rPr lang="en-US" dirty="0" smtClean="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smtClean="0"/>
                  <a:t>, </a:t>
                </a:r>
                <a:r>
                  <a:rPr lang="en-US" dirty="0" err="1" smtClean="0"/>
                  <a:t>là</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của</a:t>
                </a:r>
                <a:r>
                  <a:rPr lang="en-US" dirty="0" smtClean="0"/>
                  <a:t> </a:t>
                </a:r>
                <a:r>
                  <a:rPr lang="en-US" dirty="0" err="1" smtClean="0"/>
                  <a:t>từ</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khi</a:t>
                </a:r>
                <a:r>
                  <a:rPr lang="en-US" dirty="0" smtClean="0"/>
                  <a:t> </a:t>
                </a:r>
                <a:r>
                  <a:rPr lang="en-US" dirty="0" err="1" smtClean="0"/>
                  <a:t>biết</a:t>
                </a:r>
                <a:r>
                  <a:rPr lang="en-US" dirty="0" smtClean="0"/>
                  <a:t> </a:t>
                </a:r>
                <a:r>
                  <a:rPr lang="en-US" dirty="0" err="1" smtClean="0"/>
                  <a:t>những</a:t>
                </a:r>
                <a:r>
                  <a:rPr lang="en-US" dirty="0" smtClean="0"/>
                  <a:t> </a:t>
                </a:r>
                <a:r>
                  <a:rPr lang="en-US" dirty="0" err="1" smtClean="0"/>
                  <a:t>từ</a:t>
                </a:r>
                <a:r>
                  <a:rPr lang="en-US" dirty="0" smtClean="0"/>
                  <a:t> </a:t>
                </a:r>
                <a:r>
                  <a:rPr lang="en-US" dirty="0" err="1" smtClean="0"/>
                  <a:t>trước</a:t>
                </a:r>
                <a:r>
                  <a:rPr lang="en-US" dirty="0" smtClean="0"/>
                  <a:t> </a:t>
                </a:r>
                <a:r>
                  <a:rPr lang="en-US" dirty="0" err="1" smtClean="0"/>
                  <a:t>đó</a:t>
                </a:r>
                <a:r>
                  <a:rPr lang="en-US" dirty="0" smtClean="0"/>
                  <a:t>.</a:t>
                </a:r>
              </a:p>
              <a:p>
                <a:endParaRPr lang="en-US" dirty="0"/>
              </a:p>
              <a:p>
                <a:r>
                  <a:rPr lang="en-US" dirty="0" err="1" smtClean="0"/>
                  <a:t>Mô</a:t>
                </a:r>
                <a:r>
                  <a:rPr lang="en-US" dirty="0" smtClean="0"/>
                  <a:t> </a:t>
                </a:r>
                <a:r>
                  <a:rPr lang="en-US" dirty="0" err="1" smtClean="0"/>
                  <a:t>hình</a:t>
                </a:r>
                <a:r>
                  <a:rPr lang="en-US" dirty="0" smtClean="0"/>
                  <a:t> n-gram </a:t>
                </a:r>
                <a:r>
                  <a:rPr lang="en-US" dirty="0" err="1" smtClean="0"/>
                  <a:t>giả</a:t>
                </a:r>
                <a:r>
                  <a:rPr lang="en-US" dirty="0" smtClean="0"/>
                  <a:t> </a:t>
                </a:r>
                <a:r>
                  <a:rPr lang="en-US" dirty="0" err="1" smtClean="0"/>
                  <a:t>định</a:t>
                </a:r>
                <a:r>
                  <a:rPr lang="en-US" dirty="0" smtClean="0"/>
                  <a:t> </a:t>
                </a:r>
                <a:r>
                  <a:rPr lang="en-US" dirty="0" err="1" smtClean="0"/>
                  <a:t>rằng</a:t>
                </a:r>
                <a:r>
                  <a:rPr lang="en-US" dirty="0" smtClean="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smtClean="0"/>
              </a:p>
              <a:p>
                <a:endParaRPr lang="en-US" dirty="0"/>
              </a:p>
              <a:p>
                <a:r>
                  <a:rPr lang="en-US" dirty="0" err="1" smtClean="0"/>
                  <a:t>Ví</a:t>
                </a:r>
                <a:r>
                  <a:rPr lang="en-US" dirty="0" smtClean="0"/>
                  <a:t> </a:t>
                </a:r>
                <a:r>
                  <a:rPr lang="en-US" dirty="0" err="1" smtClean="0"/>
                  <a:t>dụ</a:t>
                </a:r>
                <a:r>
                  <a:rPr lang="en-US" dirty="0" smtClean="0"/>
                  <a:t>:</a:t>
                </a:r>
              </a:p>
              <a:p>
                <a:pPr lvl="1"/>
                <a:r>
                  <a:rPr lang="en-US" dirty="0" smtClean="0"/>
                  <a:t>n=1 (</a:t>
                </a:r>
                <a:r>
                  <a:rPr lang="en-US" dirty="0" err="1" smtClean="0"/>
                  <a:t>mô</a:t>
                </a:r>
                <a:r>
                  <a:rPr lang="en-US" dirty="0" smtClean="0"/>
                  <a:t> </a:t>
                </a:r>
                <a:r>
                  <a:rPr lang="en-US" dirty="0" err="1" smtClean="0"/>
                  <a:t>hình</a:t>
                </a:r>
                <a:r>
                  <a:rPr lang="en-US" dirty="0" smtClean="0"/>
                  <a:t> unigram):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smtClean="0"/>
              </a:p>
              <a:p>
                <a:pPr lvl="1"/>
                <a:r>
                  <a:rPr lang="en-US" dirty="0" smtClean="0"/>
                  <a:t>n=2 </a:t>
                </a:r>
                <a:r>
                  <a:rPr lang="en-US" dirty="0"/>
                  <a:t>(</a:t>
                </a:r>
                <a:r>
                  <a:rPr lang="en-US" dirty="0" err="1"/>
                  <a:t>mô</a:t>
                </a:r>
                <a:r>
                  <a:rPr lang="en-US" dirty="0"/>
                  <a:t> </a:t>
                </a:r>
                <a:r>
                  <a:rPr lang="en-US" dirty="0" err="1"/>
                  <a:t>hình</a:t>
                </a:r>
                <a:r>
                  <a:rPr lang="en-US" dirty="0"/>
                  <a:t> </a:t>
                </a:r>
                <a:r>
                  <a:rPr lang="en-US" dirty="0" smtClean="0"/>
                  <a:t>bigram</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oMath>
                </a14:m>
                <a:endParaRPr lang="en-US" dirty="0" smtClean="0"/>
              </a:p>
              <a:p>
                <a:pPr lvl="1"/>
                <a:r>
                  <a:rPr lang="en-US" dirty="0" smtClean="0"/>
                  <a:t>n=3 </a:t>
                </a:r>
                <a:r>
                  <a:rPr lang="en-US" dirty="0"/>
                  <a:t>(</a:t>
                </a:r>
                <a:r>
                  <a:rPr lang="en-US" dirty="0" err="1"/>
                  <a:t>mô</a:t>
                </a:r>
                <a:r>
                  <a:rPr lang="en-US" dirty="0"/>
                  <a:t> </a:t>
                </a:r>
                <a:r>
                  <a:rPr lang="en-US" dirty="0" err="1"/>
                  <a:t>hình</a:t>
                </a:r>
                <a:r>
                  <a:rPr lang="en-US" dirty="0"/>
                  <a:t> </a:t>
                </a:r>
                <a:r>
                  <a:rPr lang="en-US" dirty="0" smtClean="0"/>
                  <a:t>trigram</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3074" name="Picture 2" descr="https://lena-voita.github.io/resources/lectures/lang_models/ngram/example_cut_3gram-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78" y="808522"/>
            <a:ext cx="8299236" cy="330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mạng</a:t>
            </a:r>
            <a:r>
              <a:rPr lang="en-US" dirty="0" smtClean="0"/>
              <a:t> neuron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06120" y="772337"/>
                <a:ext cx="8626130" cy="1179330"/>
              </a:xfrm>
            </p:spPr>
            <p:txBody>
              <a:bodyPr>
                <a:normAutofit fontScale="77500" lnSpcReduction="20000"/>
              </a:bodyPr>
              <a:lstStyle/>
              <a:p>
                <a:r>
                  <a:rPr lang="en-US" dirty="0" err="1" smtClean="0"/>
                  <a:t>Nhiệm</a:t>
                </a:r>
                <a:r>
                  <a:rPr lang="en-US" dirty="0" smtClean="0"/>
                  <a:t> </a:t>
                </a:r>
                <a:r>
                  <a:rPr lang="en-US" dirty="0" err="1" smtClean="0"/>
                  <a:t>vụ</a:t>
                </a:r>
                <a:r>
                  <a:rPr lang="en-US" dirty="0" smtClean="0"/>
                  <a:t>: </a:t>
                </a:r>
                <a:r>
                  <a:rPr lang="en-US" dirty="0" err="1" smtClean="0"/>
                  <a:t>tính</a:t>
                </a:r>
                <a:r>
                  <a:rPr lang="en-US" dirty="0" smtClean="0"/>
                  <a:t> </a:t>
                </a:r>
                <a:r>
                  <a:rPr lang="en-US" dirty="0" err="1" smtClean="0"/>
                  <a:t>toán</a:t>
                </a:r>
                <a:r>
                  <a:rPr lang="en-US" dirty="0" smtClean="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smtClean="0"/>
                  <a:t> </a:t>
                </a:r>
              </a:p>
              <a:p>
                <a:r>
                  <a:rPr lang="en-US" dirty="0" err="1" smtClean="0"/>
                  <a:t>Các</a:t>
                </a:r>
                <a:r>
                  <a:rPr lang="en-US" dirty="0" smtClean="0"/>
                  <a:t> </a:t>
                </a:r>
                <a:r>
                  <a:rPr lang="en-US" dirty="0" err="1" smtClean="0"/>
                  <a:t>bước</a:t>
                </a:r>
                <a:r>
                  <a:rPr lang="en-US" dirty="0"/>
                  <a:t> </a:t>
                </a:r>
                <a:r>
                  <a:rPr lang="en-US" dirty="0" err="1" smtClean="0"/>
                  <a:t>thực</a:t>
                </a:r>
                <a:r>
                  <a:rPr lang="en-US" dirty="0" smtClean="0"/>
                  <a:t> </a:t>
                </a:r>
                <a:r>
                  <a:rPr lang="en-US" dirty="0" err="1" smtClean="0"/>
                  <a:t>hiện</a:t>
                </a:r>
                <a:r>
                  <a:rPr lang="en-US" dirty="0" smtClean="0"/>
                  <a:t>:</a:t>
                </a:r>
              </a:p>
              <a:p>
                <a:pPr lvl="1"/>
                <a:r>
                  <a:rPr lang="en-US" dirty="0" err="1" smtClean="0"/>
                  <a:t>Đưa</a:t>
                </a:r>
                <a:r>
                  <a:rPr lang="en-US" dirty="0" smtClean="0"/>
                  <a:t> </a:t>
                </a:r>
                <a:r>
                  <a:rPr lang="en-US" dirty="0" err="1" smtClean="0"/>
                  <a:t>tuần</a:t>
                </a:r>
                <a:r>
                  <a:rPr lang="en-US" dirty="0" smtClean="0"/>
                  <a:t> </a:t>
                </a:r>
                <a:r>
                  <a:rPr lang="en-US" dirty="0" err="1" smtClean="0"/>
                  <a:t>tự</a:t>
                </a:r>
                <a:r>
                  <a:rPr lang="en-US" dirty="0" smtClean="0"/>
                  <a:t> word </a:t>
                </a:r>
                <a:r>
                  <a:rPr lang="en-US" dirty="0" err="1" smtClean="0"/>
                  <a:t>embeddings</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từ</a:t>
                </a:r>
                <a:r>
                  <a:rPr lang="en-US" dirty="0" smtClean="0"/>
                  <a:t> </a:t>
                </a:r>
                <a:r>
                  <a:rPr lang="en-US" dirty="0" err="1" smtClean="0"/>
                  <a:t>trong</a:t>
                </a:r>
                <a:r>
                  <a:rPr lang="en-US" dirty="0" smtClean="0"/>
                  <a:t> </a:t>
                </a:r>
                <a:r>
                  <a:rPr lang="en-US" dirty="0" err="1" smtClean="0"/>
                  <a:t>câu</a:t>
                </a:r>
                <a:r>
                  <a:rPr lang="en-US" dirty="0" smtClean="0"/>
                  <a:t> </a:t>
                </a:r>
                <a:r>
                  <a:rPr lang="en-US" dirty="0" err="1" smtClean="0"/>
                  <a:t>vào</a:t>
                </a:r>
                <a:r>
                  <a:rPr lang="en-US" dirty="0" smtClean="0"/>
                  <a:t> </a:t>
                </a:r>
                <a:r>
                  <a:rPr lang="en-US" dirty="0" err="1" smtClean="0"/>
                  <a:t>mô</a:t>
                </a:r>
                <a:r>
                  <a:rPr lang="en-US" dirty="0" smtClean="0"/>
                  <a:t> </a:t>
                </a:r>
                <a:r>
                  <a:rPr lang="en-US" dirty="0" err="1" smtClean="0"/>
                  <a:t>hình</a:t>
                </a:r>
                <a:r>
                  <a:rPr lang="en-US" dirty="0" smtClean="0"/>
                  <a:t>.</a:t>
                </a:r>
              </a:p>
              <a:p>
                <a:pPr lvl="1"/>
                <a:r>
                  <a:rPr lang="en-US" dirty="0" err="1" smtClean="0"/>
                  <a:t>Tính</a:t>
                </a:r>
                <a:r>
                  <a:rPr lang="en-US" dirty="0" smtClean="0"/>
                  <a:t> </a:t>
                </a:r>
                <a:r>
                  <a:rPr lang="en-US" dirty="0" err="1" smtClean="0"/>
                  <a:t>toán</a:t>
                </a:r>
                <a:r>
                  <a:rPr lang="en-US" dirty="0" smtClean="0"/>
                  <a:t> vector </a:t>
                </a:r>
                <a:r>
                  <a:rPr lang="en-US" dirty="0" err="1" smtClean="0"/>
                  <a:t>trình</a:t>
                </a:r>
                <a:r>
                  <a:rPr lang="en-US" dirty="0" smtClean="0"/>
                  <a:t> </a:t>
                </a:r>
                <a:r>
                  <a:rPr lang="en-US" dirty="0" err="1" smtClean="0"/>
                  <a:t>bày</a:t>
                </a:r>
                <a:r>
                  <a:rPr lang="en-US" dirty="0" smtClean="0"/>
                  <a:t> </a:t>
                </a:r>
                <a:r>
                  <a:rPr lang="en-US" dirty="0" err="1" smtClean="0"/>
                  <a:t>của</a:t>
                </a:r>
                <a:r>
                  <a:rPr lang="en-US" dirty="0" smtClean="0"/>
                  <a:t> </a:t>
                </a:r>
                <a:r>
                  <a:rPr lang="en-US" dirty="0" err="1" smtClean="0"/>
                  <a:t>câu</a:t>
                </a:r>
                <a:r>
                  <a:rPr lang="en-US" dirty="0" smtClean="0"/>
                  <a:t>.</a:t>
                </a:r>
              </a:p>
              <a:p>
                <a:pPr lvl="1"/>
                <a:r>
                  <a:rPr lang="en-US" dirty="0" err="1" smtClean="0"/>
                  <a:t>Tính</a:t>
                </a:r>
                <a:r>
                  <a:rPr lang="en-US" dirty="0" smtClean="0"/>
                  <a:t> </a:t>
                </a:r>
                <a:r>
                  <a:rPr lang="en-US" dirty="0" err="1" smtClean="0"/>
                  <a:t>ra</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các</a:t>
                </a:r>
                <a:r>
                  <a:rPr lang="en-US" dirty="0" smtClean="0"/>
                  <a:t> </a:t>
                </a:r>
                <a:r>
                  <a:rPr lang="en-US" dirty="0" err="1" smtClean="0"/>
                  <a:t>từ</a:t>
                </a:r>
                <a:r>
                  <a:rPr lang="en-US" dirty="0" smtClean="0"/>
                  <a:t> </a:t>
                </a:r>
                <a:r>
                  <a:rPr lang="en-US" dirty="0" err="1" smtClean="0"/>
                  <a:t>có</a:t>
                </a:r>
                <a:r>
                  <a:rPr lang="en-US" dirty="0" smtClean="0"/>
                  <a:t> </a:t>
                </a:r>
                <a:r>
                  <a:rPr lang="en-US" dirty="0" err="1" smtClean="0"/>
                  <a:t>thể</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tiếp</a:t>
                </a:r>
                <a:r>
                  <a:rPr lang="en-US" dirty="0" smtClean="0"/>
                  <a:t> </a:t>
                </a:r>
                <a:r>
                  <a:rPr lang="en-US" dirty="0" err="1" smtClean="0"/>
                  <a:t>theo</a:t>
                </a:r>
                <a:endParaRPr lang="en-US" dirty="0" smtClean="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06120" y="772337"/>
                <a:ext cx="8626130" cy="1179330"/>
              </a:xfrm>
              <a:blipFill>
                <a:blip r:embed="rId2"/>
                <a:stretch>
                  <a:fillRect t="-15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098" name="Picture 2" descr="https://lena-voita.github.io/resources/lectures/lang_models/neural/nn_lm_idea_linear-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2261710"/>
            <a:ext cx="5540404"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91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a:t>4</a:t>
            </a:r>
            <a:r>
              <a:rPr lang="vi-VN" dirty="0" smtClean="0"/>
              <a:t>: </a:t>
            </a:r>
            <a:r>
              <a:rPr lang="en-US" dirty="0" err="1" smtClean="0"/>
              <a:t>Mô</a:t>
            </a:r>
            <a:r>
              <a:rPr lang="en-US" dirty="0" smtClean="0"/>
              <a:t> </a:t>
            </a:r>
            <a:r>
              <a:rPr lang="en-US" dirty="0" err="1" smtClean="0"/>
              <a:t>hình</a:t>
            </a:r>
            <a:r>
              <a:rPr lang="en-US" dirty="0" smtClean="0"/>
              <a:t> seq2seq </a:t>
            </a:r>
            <a:r>
              <a:rPr lang="en-US" dirty="0" err="1" smtClean="0"/>
              <a:t>và</a:t>
            </a:r>
            <a:r>
              <a:rPr lang="en-US" dirty="0" smtClean="0"/>
              <a:t> attention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4044977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seq2seq</a:t>
            </a:r>
            <a:endParaRPr lang="en-US" dirty="0"/>
          </a:p>
        </p:txBody>
      </p:sp>
      <p:sp>
        <p:nvSpPr>
          <p:cNvPr id="7" name="Text Placeholder 6"/>
          <p:cNvSpPr>
            <a:spLocks noGrp="1"/>
          </p:cNvSpPr>
          <p:nvPr>
            <p:ph type="body" idx="1"/>
          </p:nvPr>
        </p:nvSpPr>
        <p:spPr/>
        <p:txBody>
          <a:bodyPr/>
          <a:lstStyle/>
          <a:p>
            <a:r>
              <a:rPr lang="en-US" dirty="0" err="1" smtClean="0"/>
              <a:t>Gồm</a:t>
            </a:r>
            <a:r>
              <a:rPr lang="en-US" dirty="0"/>
              <a:t> </a:t>
            </a:r>
            <a:r>
              <a:rPr lang="en-US" dirty="0" smtClean="0"/>
              <a:t>2 </a:t>
            </a:r>
            <a:r>
              <a:rPr lang="en-US" dirty="0" err="1" smtClean="0"/>
              <a:t>phần</a:t>
            </a:r>
            <a:r>
              <a:rPr lang="en-US" dirty="0" smtClean="0"/>
              <a:t> encoder </a:t>
            </a:r>
            <a:r>
              <a:rPr lang="en-US" dirty="0" err="1" smtClean="0"/>
              <a:t>và</a:t>
            </a:r>
            <a:r>
              <a:rPr lang="en-US" dirty="0" smtClean="0"/>
              <a:t> decoder:</a:t>
            </a:r>
          </a:p>
          <a:p>
            <a:pPr lvl="1"/>
            <a:r>
              <a:rPr lang="en-US" dirty="0" smtClean="0"/>
              <a:t>Encoder </a:t>
            </a:r>
            <a:r>
              <a:rPr lang="en-US" dirty="0" err="1" smtClean="0"/>
              <a:t>đọc</a:t>
            </a:r>
            <a:r>
              <a:rPr lang="en-US" dirty="0" smtClean="0"/>
              <a:t> </a:t>
            </a:r>
            <a:r>
              <a:rPr lang="en-US" dirty="0" err="1" smtClean="0"/>
              <a:t>chuỗi</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tạo</a:t>
            </a:r>
            <a:r>
              <a:rPr lang="en-US" dirty="0" smtClean="0"/>
              <a:t> </a:t>
            </a:r>
            <a:r>
              <a:rPr lang="en-US" dirty="0" err="1" smtClean="0"/>
              <a:t>ra</a:t>
            </a:r>
            <a:r>
              <a:rPr lang="en-US" dirty="0" smtClean="0"/>
              <a:t> vector </a:t>
            </a:r>
            <a:r>
              <a:rPr lang="en-US" dirty="0" err="1" smtClean="0"/>
              <a:t>trạng</a:t>
            </a:r>
            <a:r>
              <a:rPr lang="en-US" dirty="0" smtClean="0"/>
              <a:t> </a:t>
            </a:r>
            <a:r>
              <a:rPr lang="en-US" dirty="0" err="1" smtClean="0"/>
              <a:t>thái</a:t>
            </a:r>
            <a:endParaRPr lang="en-US" dirty="0" smtClean="0"/>
          </a:p>
          <a:p>
            <a:pPr lvl="1"/>
            <a:r>
              <a:rPr lang="en-US" dirty="0" smtClean="0"/>
              <a:t>Decode </a:t>
            </a:r>
            <a:r>
              <a:rPr lang="en-US" dirty="0" err="1" smtClean="0"/>
              <a:t>sử</a:t>
            </a:r>
            <a:r>
              <a:rPr lang="en-US" dirty="0" smtClean="0"/>
              <a:t> </a:t>
            </a:r>
            <a:r>
              <a:rPr lang="en-US" dirty="0" err="1" smtClean="0"/>
              <a:t>dụng</a:t>
            </a:r>
            <a:r>
              <a:rPr lang="en-US" dirty="0" smtClean="0"/>
              <a:t> vector </a:t>
            </a:r>
            <a:r>
              <a:rPr lang="en-US" dirty="0" err="1" smtClean="0"/>
              <a:t>trạng</a:t>
            </a:r>
            <a:r>
              <a:rPr lang="en-US" dirty="0" smtClean="0"/>
              <a:t> </a:t>
            </a:r>
            <a:r>
              <a:rPr lang="en-US" dirty="0" err="1" smtClean="0"/>
              <a:t>thái</a:t>
            </a:r>
            <a:r>
              <a:rPr lang="en-US" dirty="0" smtClean="0"/>
              <a:t> </a:t>
            </a:r>
            <a:r>
              <a:rPr lang="en-US" dirty="0" err="1" smtClean="0"/>
              <a:t>và</a:t>
            </a:r>
            <a:r>
              <a:rPr lang="en-US" dirty="0" smtClean="0"/>
              <a:t> </a:t>
            </a:r>
            <a:r>
              <a:rPr lang="en-US" dirty="0" err="1" smtClean="0"/>
              <a:t>tạo</a:t>
            </a:r>
            <a:r>
              <a:rPr lang="en-US" dirty="0" smtClean="0"/>
              <a:t> </a:t>
            </a:r>
            <a:r>
              <a:rPr lang="en-US" dirty="0" err="1" smtClean="0"/>
              <a:t>ra</a:t>
            </a:r>
            <a:r>
              <a:rPr lang="en-US" dirty="0" smtClean="0"/>
              <a:t> </a:t>
            </a:r>
            <a:r>
              <a:rPr lang="en-US" dirty="0" err="1" smtClean="0"/>
              <a:t>chuỗi</a:t>
            </a:r>
            <a:r>
              <a:rPr lang="en-US" dirty="0" smtClean="0"/>
              <a:t> </a:t>
            </a:r>
            <a:r>
              <a:rPr lang="en-US" dirty="0" err="1" smtClean="0"/>
              <a:t>đầu</a:t>
            </a:r>
            <a:r>
              <a:rPr lang="en-US" dirty="0" smtClean="0"/>
              <a:t> </a:t>
            </a:r>
            <a:r>
              <a:rPr lang="en-US" dirty="0" err="1" smtClean="0"/>
              <a:t>ra</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1026" name="Picture 2" descr="https://lena-voita.github.io/resources/lectures/seq2seq/general/enc_dec-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009" y="2040086"/>
            <a:ext cx="4880882" cy="23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26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smtClean="0"/>
              <a:t>Mô</a:t>
            </a:r>
            <a:r>
              <a:rPr lang="en-US" sz="1800" dirty="0" smtClean="0"/>
              <a:t> </a:t>
            </a:r>
            <a:r>
              <a:rPr lang="en-US" sz="1800" dirty="0" err="1" smtClean="0"/>
              <a:t>hình</a:t>
            </a:r>
            <a:r>
              <a:rPr lang="en-US" sz="1800" dirty="0" smtClean="0"/>
              <a:t> </a:t>
            </a:r>
            <a:r>
              <a:rPr lang="en-US" sz="1800" dirty="0" err="1" smtClean="0"/>
              <a:t>ngôn</a:t>
            </a:r>
            <a:r>
              <a:rPr lang="en-US" sz="1800" dirty="0" smtClean="0"/>
              <a:t> </a:t>
            </a:r>
            <a:r>
              <a:rPr lang="en-US" sz="1800" dirty="0" err="1" smtClean="0"/>
              <a:t>ngữ</a:t>
            </a:r>
            <a:r>
              <a:rPr lang="en-US" sz="1800" dirty="0" smtClean="0"/>
              <a:t> </a:t>
            </a:r>
            <a:r>
              <a:rPr lang="en-US" sz="1800" dirty="0" err="1" smtClean="0"/>
              <a:t>có</a:t>
            </a:r>
            <a:r>
              <a:rPr lang="en-US" sz="1800" dirty="0" smtClean="0"/>
              <a:t> </a:t>
            </a:r>
            <a:r>
              <a:rPr lang="en-US" sz="1800" dirty="0" err="1" smtClean="0"/>
              <a:t>điều</a:t>
            </a:r>
            <a:r>
              <a:rPr lang="en-US" sz="1800" dirty="0" smtClean="0"/>
              <a:t> </a:t>
            </a:r>
            <a:r>
              <a:rPr lang="en-US" sz="1800" dirty="0" err="1" smtClean="0"/>
              <a:t>kiện</a:t>
            </a:r>
            <a:r>
              <a:rPr lang="en-US" sz="1800" dirty="0" smtClean="0"/>
              <a:t> (conditional language model)</a:t>
            </a:r>
            <a:endParaRPr lang="en-US" sz="1800"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lstStyle/>
              <a:p>
                <a:r>
                  <a:rPr lang="en-US" dirty="0" smtClean="0"/>
                  <a:t>Mô </a:t>
                </a:r>
                <a:r>
                  <a:rPr lang="en-US" dirty="0" err="1" smtClean="0"/>
                  <a:t>hình</a:t>
                </a:r>
                <a:r>
                  <a:rPr lang="en-US" dirty="0" smtClean="0"/>
                  <a:t> </a:t>
                </a:r>
                <a:r>
                  <a:rPr lang="en-US" dirty="0" err="1" smtClean="0"/>
                  <a:t>ngôn</a:t>
                </a:r>
                <a:r>
                  <a:rPr lang="en-US" dirty="0" smtClean="0"/>
                  <a:t> </a:t>
                </a:r>
                <a:r>
                  <a:rPr lang="en-US" dirty="0" err="1" smtClean="0"/>
                  <a:t>ngữ</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i="1">
                              <a:latin typeface="Cambria Math" panose="02040503050406030204" pitchFamily="18" charset="0"/>
                            </a:rPr>
                            <m:t>)</m:t>
                          </m:r>
                        </m:e>
                      </m:nary>
                    </m:oMath>
                  </m:oMathPara>
                </a14:m>
                <a:endParaRPr lang="en-US" dirty="0" smtClean="0"/>
              </a:p>
              <a:p>
                <a:endParaRPr lang="en-US" dirty="0" smtClean="0"/>
              </a:p>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có</a:t>
                </a:r>
                <a:r>
                  <a:rPr lang="en-US" dirty="0" smtClean="0"/>
                  <a:t> </a:t>
                </a:r>
                <a:r>
                  <a:rPr lang="en-US" dirty="0" err="1" smtClean="0"/>
                  <a:t>điều</a:t>
                </a:r>
                <a:r>
                  <a:rPr lang="en-US" dirty="0" smtClean="0"/>
                  <a:t> </a:t>
                </a:r>
                <a:r>
                  <a:rPr lang="en-US" dirty="0" err="1" smtClean="0"/>
                  <a:t>kiện</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smtClean="0"/>
                  <a:t>x </a:t>
                </a:r>
                <a:r>
                  <a:rPr lang="en-US" dirty="0" err="1" smtClean="0"/>
                  <a:t>là</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thông</a:t>
                </a:r>
                <a:r>
                  <a:rPr lang="en-US" dirty="0" smtClean="0"/>
                  <a:t> tin </a:t>
                </a:r>
                <a:r>
                  <a:rPr lang="en-US" dirty="0" err="1" smtClean="0"/>
                  <a:t>đầu</a:t>
                </a:r>
                <a:r>
                  <a:rPr lang="en-US" dirty="0" smtClean="0"/>
                  <a:t> </a:t>
                </a:r>
                <a:r>
                  <a:rPr lang="en-US" dirty="0" err="1" smtClean="0"/>
                  <a:t>vào</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391675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có</a:t>
            </a:r>
            <a:r>
              <a:rPr lang="en-US" dirty="0" smtClean="0"/>
              <a:t> </a:t>
            </a:r>
            <a:r>
              <a:rPr lang="en-US" dirty="0" err="1" smtClean="0"/>
              <a:t>điều</a:t>
            </a:r>
            <a:r>
              <a:rPr lang="en-US" dirty="0" smtClean="0"/>
              <a:t> </a:t>
            </a:r>
            <a:r>
              <a:rPr lang="en-US" dirty="0" err="1" smtClean="0"/>
              <a:t>kiện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descr="https://lena-voita.github.io/resources/lectures/seq2seq/general/enc_dec_linear_out-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630" y="1019965"/>
            <a:ext cx="6355131" cy="30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87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cơ</a:t>
            </a:r>
            <a:r>
              <a:rPr lang="en-US" dirty="0" smtClean="0"/>
              <a:t> </a:t>
            </a:r>
            <a:r>
              <a:rPr lang="en-US" dirty="0" err="1" smtClean="0"/>
              <a:t>bản</a:t>
            </a:r>
            <a:endParaRPr lang="en-US" dirty="0"/>
          </a:p>
        </p:txBody>
      </p:sp>
      <p:sp>
        <p:nvSpPr>
          <p:cNvPr id="3" name="Text Placeholder 2"/>
          <p:cNvSpPr>
            <a:spLocks noGrp="1"/>
          </p:cNvSpPr>
          <p:nvPr>
            <p:ph type="body" idx="1"/>
          </p:nvPr>
        </p:nvSpPr>
        <p:spPr>
          <a:xfrm>
            <a:off x="310896" y="676656"/>
            <a:ext cx="8520600" cy="1031877"/>
          </a:xfrm>
        </p:spPr>
        <p:txBody>
          <a:bodyPr/>
          <a:lstStyle/>
          <a:p>
            <a:r>
              <a:rPr lang="en-US" dirty="0" smtClean="0"/>
              <a:t>Encoder </a:t>
            </a:r>
            <a:r>
              <a:rPr lang="en-US" dirty="0" err="1" smtClean="0"/>
              <a:t>và</a:t>
            </a:r>
            <a:r>
              <a:rPr lang="en-US" dirty="0" smtClean="0"/>
              <a:t> decoder </a:t>
            </a:r>
            <a:r>
              <a:rPr lang="en-US" dirty="0" err="1" smtClean="0"/>
              <a:t>là</a:t>
            </a:r>
            <a:r>
              <a:rPr lang="en-US" dirty="0" smtClean="0"/>
              <a:t> RNN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descr="https://lena-voita.github.io/resources/lectures/seq2seq/general/enc_dec_simple_rnn-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08" y="1823089"/>
            <a:ext cx="8664575" cy="299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91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Cơ</a:t>
            </a:r>
            <a:r>
              <a:rPr lang="en-US" dirty="0" smtClean="0"/>
              <a:t> </a:t>
            </a:r>
            <a:r>
              <a:rPr lang="en-US" dirty="0" err="1" smtClean="0"/>
              <a:t>chế</a:t>
            </a:r>
            <a:r>
              <a:rPr lang="en-US" dirty="0" smtClean="0"/>
              <a:t> attention</a:t>
            </a:r>
            <a:endParaRPr lang="en-US" dirty="0"/>
          </a:p>
        </p:txBody>
      </p:sp>
      <p:sp>
        <p:nvSpPr>
          <p:cNvPr id="3" name="Text Placeholder 2"/>
          <p:cNvSpPr>
            <a:spLocks noGrp="1"/>
          </p:cNvSpPr>
          <p:nvPr>
            <p:ph type="body" idx="1"/>
          </p:nvPr>
        </p:nvSpPr>
        <p:spPr>
          <a:xfrm>
            <a:off x="310896" y="676656"/>
            <a:ext cx="8520600" cy="1088644"/>
          </a:xfrm>
        </p:spPr>
        <p:txBody>
          <a:bodyPr>
            <a:normAutofit lnSpcReduction="10000"/>
          </a:bodyPr>
          <a:lstStyle/>
          <a:p>
            <a:r>
              <a:rPr lang="en-US" dirty="0" smtClean="0"/>
              <a:t>Attention </a:t>
            </a:r>
            <a:r>
              <a:rPr lang="en-US" dirty="0" err="1" smtClean="0"/>
              <a:t>là</a:t>
            </a:r>
            <a:r>
              <a:rPr lang="en-US" dirty="0" smtClean="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seq2seq. </a:t>
            </a:r>
            <a:r>
              <a:rPr lang="en-US" dirty="0" err="1" smtClean="0"/>
              <a:t>Tại</a:t>
            </a:r>
            <a:r>
              <a:rPr lang="en-US" dirty="0" smtClean="0"/>
              <a:t> </a:t>
            </a:r>
            <a:r>
              <a:rPr lang="en-US" dirty="0" err="1" smtClean="0"/>
              <a:t>phần</a:t>
            </a:r>
            <a:r>
              <a:rPr lang="en-US" dirty="0" smtClean="0"/>
              <a:t> decoder, </a:t>
            </a:r>
            <a:r>
              <a:rPr lang="en-US" dirty="0" err="1" smtClean="0"/>
              <a:t>cơ</a:t>
            </a:r>
            <a:r>
              <a:rPr lang="en-US" dirty="0" smtClean="0"/>
              <a:t> </a:t>
            </a:r>
            <a:r>
              <a:rPr lang="en-US" dirty="0" err="1" smtClean="0"/>
              <a:t>chế</a:t>
            </a:r>
            <a:r>
              <a:rPr lang="en-US" dirty="0" smtClean="0"/>
              <a:t> </a:t>
            </a:r>
            <a:r>
              <a:rPr lang="en-US" dirty="0" err="1" smtClean="0"/>
              <a:t>này</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phần</a:t>
            </a:r>
            <a:r>
              <a:rPr lang="en-US" dirty="0" smtClean="0"/>
              <a:t> </a:t>
            </a:r>
            <a:r>
              <a:rPr lang="en-US" dirty="0" err="1" smtClean="0"/>
              <a:t>nào</a:t>
            </a:r>
            <a:r>
              <a:rPr lang="en-US" dirty="0" smtClean="0"/>
              <a:t> </a:t>
            </a:r>
            <a:r>
              <a:rPr lang="en-US" dirty="0" err="1" smtClean="0"/>
              <a:t>của</a:t>
            </a:r>
            <a:r>
              <a:rPr lang="en-US" dirty="0" smtClean="0"/>
              <a:t> </a:t>
            </a:r>
            <a:r>
              <a:rPr lang="en-US" dirty="0" err="1" smtClean="0"/>
              <a:t>chuỗi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nên</a:t>
            </a:r>
            <a:r>
              <a:rPr lang="en-US" dirty="0" smtClean="0"/>
              <a:t> </a:t>
            </a:r>
            <a:r>
              <a:rPr lang="en-US" dirty="0" err="1" smtClean="0"/>
              <a:t>được</a:t>
            </a:r>
            <a:r>
              <a:rPr lang="en-US" dirty="0" smtClean="0"/>
              <a:t> </a:t>
            </a:r>
            <a:r>
              <a:rPr lang="en-US" dirty="0" err="1" smtClean="0"/>
              <a:t>chú</a:t>
            </a:r>
            <a:r>
              <a:rPr lang="en-US" dirty="0" smtClean="0"/>
              <a:t> ý </a:t>
            </a:r>
            <a:r>
              <a:rPr lang="en-US" dirty="0" err="1" smtClean="0"/>
              <a:t>vào</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chuỗi</a:t>
            </a:r>
            <a:r>
              <a:rPr lang="en-US" dirty="0" smtClean="0"/>
              <a:t> </a:t>
            </a:r>
            <a:r>
              <a:rPr lang="en-US" dirty="0" err="1" smtClean="0"/>
              <a:t>đầu</a:t>
            </a:r>
            <a:r>
              <a:rPr lang="en-US" dirty="0" smtClean="0"/>
              <a:t> </a:t>
            </a:r>
            <a:r>
              <a:rPr lang="en-US" dirty="0" err="1" smtClean="0"/>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3074" name="Picture 2" descr="https://lena-voita.github.io/resources/lectures/seq2seq/attention/general_schem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075" y="152121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506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attention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mc:AlternateContent xmlns:mc="http://schemas.openxmlformats.org/markup-compatibility/2006">
        <mc:Choice xmlns:a14="http://schemas.microsoft.com/office/drawing/2010/main" Requires="a14">
          <p:sp>
            <p:nvSpPr>
              <p:cNvPr id="5" name="Text Placeholder 2"/>
              <p:cNvSpPr txBox="1">
                <a:spLocks noGrp="1"/>
              </p:cNvSpPr>
              <p:nvPr>
                <p:ph type="body" idx="1"/>
              </p:nvPr>
            </p:nvSpPr>
            <p:spPr>
              <a:xfrm>
                <a:off x="310896" y="676656"/>
                <a:ext cx="3750965" cy="388571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smtClean="0"/>
                  <a:t>Tại decoder </a:t>
                </a:r>
                <a:r>
                  <a:rPr lang="en-US" dirty="0" err="1" smtClean="0"/>
                  <a:t>bước</a:t>
                </a:r>
                <a:r>
                  <a:rPr lang="en-US" dirty="0" smtClean="0"/>
                  <a:t> t, attention</a:t>
                </a:r>
              </a:p>
              <a:p>
                <a:r>
                  <a:rPr lang="en-US" dirty="0" err="1" smtClean="0"/>
                  <a:t>Nhận</a:t>
                </a:r>
                <a:r>
                  <a:rPr lang="en-US" dirty="0" smtClean="0"/>
                  <a:t> </a:t>
                </a:r>
                <a:r>
                  <a:rPr lang="en-US" dirty="0" err="1" smtClean="0"/>
                  <a:t>được</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từ</a:t>
                </a:r>
                <a:r>
                  <a:rPr lang="en-US" dirty="0" smtClean="0"/>
                  <a:t> </a:t>
                </a:r>
                <a:r>
                  <a:rPr lang="en-US" dirty="0" err="1" smtClean="0"/>
                  <a:t>tất</a:t>
                </a:r>
                <a:r>
                  <a:rPr lang="en-US" dirty="0" smtClean="0"/>
                  <a:t> </a:t>
                </a:r>
                <a:r>
                  <a:rPr lang="en-US" dirty="0" err="1" smtClean="0"/>
                  <a:t>các</a:t>
                </a:r>
                <a:r>
                  <a:rPr lang="en-US" dirty="0" smtClean="0"/>
                  <a:t> </a:t>
                </a:r>
                <a:r>
                  <a:rPr lang="en-US" dirty="0" err="1" smtClean="0"/>
                  <a:t>các</a:t>
                </a:r>
                <a:r>
                  <a:rPr lang="en-US" dirty="0" smtClean="0"/>
                  <a:t> vector </a:t>
                </a:r>
                <a:r>
                  <a:rPr lang="en-US" dirty="0" err="1" smtClean="0"/>
                  <a:t>trạng</a:t>
                </a:r>
                <a:r>
                  <a:rPr lang="en-US" dirty="0" smtClean="0"/>
                  <a:t> </a:t>
                </a:r>
                <a:r>
                  <a:rPr lang="en-US" dirty="0" err="1" smtClean="0"/>
                  <a:t>thái</a:t>
                </a:r>
                <a:r>
                  <a:rPr lang="en-US" dirty="0" smtClean="0"/>
                  <a:t> </a:t>
                </a:r>
                <a:r>
                  <a:rPr lang="en-US" dirty="0" err="1" smtClean="0"/>
                  <a:t>của</a:t>
                </a:r>
                <a:r>
                  <a:rPr lang="en-US" dirty="0" smtClean="0"/>
                  <a:t> 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smtClean="0"/>
                  <a:t> </a:t>
                </a:r>
                <a:r>
                  <a:rPr lang="en-US" dirty="0" err="1" smtClean="0"/>
                  <a:t>và</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của</a:t>
                </a:r>
                <a:r>
                  <a:rPr lang="en-US" dirty="0" smtClean="0"/>
                  <a:t> 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smtClean="0"/>
              </a:p>
              <a:p>
                <a:endParaRPr lang="en-US" dirty="0" smtClean="0"/>
              </a:p>
              <a:p>
                <a:r>
                  <a:rPr lang="en-US" dirty="0" err="1" smtClean="0"/>
                  <a:t>Tính</a:t>
                </a:r>
                <a:r>
                  <a:rPr lang="en-US" dirty="0" smtClean="0"/>
                  <a:t> </a:t>
                </a:r>
                <a:r>
                  <a:rPr lang="en-US" dirty="0" err="1" smtClean="0"/>
                  <a:t>toán</a:t>
                </a:r>
                <a:r>
                  <a:rPr lang="en-US" dirty="0" smtClean="0"/>
                  <a:t> attention score(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oMath>
                </a14:m>
                <a:r>
                  <a:rPr lang="en-US"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smtClean="0"/>
                  <a:t>), </a:t>
                </a:r>
                <a:r>
                  <a:rPr lang="en-US" dirty="0" err="1" smtClean="0"/>
                  <a:t>chứa</a:t>
                </a:r>
                <a:r>
                  <a:rPr lang="en-US" dirty="0" smtClean="0"/>
                  <a:t> </a:t>
                </a:r>
                <a:r>
                  <a:rPr lang="en-US" dirty="0" err="1" smtClean="0"/>
                  <a:t>tầm</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vector encoder.</a:t>
                </a:r>
              </a:p>
              <a:p>
                <a:endParaRPr lang="en-US" dirty="0" smtClean="0"/>
              </a:p>
              <a:p>
                <a:r>
                  <a:rPr lang="en-US" dirty="0" err="1" smtClean="0"/>
                  <a:t>Tính</a:t>
                </a:r>
                <a:r>
                  <a:rPr lang="en-US" dirty="0" smtClean="0"/>
                  <a:t> </a:t>
                </a:r>
                <a:r>
                  <a:rPr lang="en-US" dirty="0" err="1" smtClean="0"/>
                  <a:t>trọng</a:t>
                </a:r>
                <a:r>
                  <a:rPr lang="en-US" dirty="0" smtClean="0"/>
                  <a:t> </a:t>
                </a:r>
                <a:r>
                  <a:rPr lang="en-US" dirty="0" err="1" smtClean="0"/>
                  <a:t>số</a:t>
                </a:r>
                <a:r>
                  <a:rPr lang="en-US" dirty="0" smtClean="0"/>
                  <a:t> attention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sup>
                    </m:sSubSup>
                  </m:oMath>
                </a14:m>
                <a:r>
                  <a:rPr lang="en-US" dirty="0" smtClean="0"/>
                  <a:t> </a:t>
                </a:r>
                <a:r>
                  <a:rPr lang="en-US" dirty="0" err="1" smtClean="0"/>
                  <a:t>bằng</a:t>
                </a:r>
                <a:r>
                  <a:rPr lang="en-US" dirty="0" smtClean="0"/>
                  <a:t> </a:t>
                </a:r>
                <a:r>
                  <a:rPr lang="en-US" dirty="0" err="1" smtClean="0"/>
                  <a:t>hàm</a:t>
                </a:r>
                <a:r>
                  <a:rPr lang="en-US" dirty="0" smtClean="0"/>
                  <a:t> </a:t>
                </a:r>
                <a:r>
                  <a:rPr lang="en-US" dirty="0" err="1" smtClean="0"/>
                  <a:t>softmax</a:t>
                </a:r>
                <a:r>
                  <a:rPr lang="en-US" dirty="0" smtClean="0"/>
                  <a:t>.</a:t>
                </a:r>
              </a:p>
              <a:p>
                <a:endParaRPr lang="en-US" dirty="0" smtClean="0"/>
              </a:p>
              <a:p>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attention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𝑡</m:t>
                        </m:r>
                      </m:sup>
                    </m:sSup>
                  </m:oMath>
                </a14:m>
                <a:endParaRPr lang="en-US" dirty="0"/>
              </a:p>
            </p:txBody>
          </p:sp>
        </mc:Choice>
        <mc:Fallback>
          <p:sp>
            <p:nvSpPr>
              <p:cNvPr id="5" name="Text Placeholder 2"/>
              <p:cNvSpPr txBox="1">
                <a:spLocks noGrp="1" noRot="1" noChangeAspect="1" noMove="1" noResize="1" noEditPoints="1" noAdjustHandles="1" noChangeArrowheads="1" noChangeShapeType="1" noTextEdit="1"/>
              </p:cNvSpPr>
              <p:nvPr>
                <p:ph type="body" idx="1"/>
              </p:nvPr>
            </p:nvSpPr>
            <p:spPr>
              <a:xfrm>
                <a:off x="310896" y="676656"/>
                <a:ext cx="3750965" cy="3885719"/>
              </a:xfrm>
              <a:prstGeom prst="rect">
                <a:avLst/>
              </a:prstGeom>
              <a:blipFill>
                <a:blip r:embed="rId2"/>
                <a:stretch>
                  <a:fillRect/>
                </a:stretch>
              </a:blipFill>
              <a:ln>
                <a:noFill/>
              </a:ln>
            </p:spPr>
            <p:txBody>
              <a:bodyPr/>
              <a:lstStyle/>
              <a:p>
                <a:r>
                  <a:rPr lang="en-US">
                    <a:noFill/>
                  </a:rPr>
                  <a:t> </a:t>
                </a:r>
              </a:p>
            </p:txBody>
          </p:sp>
        </mc:Fallback>
      </mc:AlternateContent>
      <p:pic>
        <p:nvPicPr>
          <p:cNvPr id="5122" name="Picture 2" descr="https://lena-voita.github.io/resources/lectures/seq2seq/attention/computation_scheme-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073" y="1141321"/>
            <a:ext cx="4572727"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86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50" y="86627"/>
            <a:ext cx="7062192" cy="475473"/>
          </a:xfrm>
        </p:spPr>
        <p:txBody>
          <a:bodyPr>
            <a:normAutofit fontScale="90000"/>
          </a:bodyPr>
          <a:lstStyle/>
          <a:p>
            <a:r>
              <a:rPr lang="en-US" dirty="0" err="1" smtClean="0"/>
              <a:t>Cách</a:t>
            </a:r>
            <a:r>
              <a:rPr lang="en-US" dirty="0" smtClean="0"/>
              <a:t> </a:t>
            </a:r>
            <a:r>
              <a:rPr lang="en-US" dirty="0" err="1" smtClean="0"/>
              <a:t>tính</a:t>
            </a:r>
            <a:r>
              <a:rPr lang="en-US" dirty="0" smtClean="0"/>
              <a:t> attention score</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146" name="Picture 2" descr="https://lena-voita.github.io/resources/lectures/seq2seq/attention/score_functions-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862079"/>
            <a:ext cx="7927003" cy="159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58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trọng</a:t>
            </a:r>
            <a:r>
              <a:rPr lang="en-US" dirty="0" smtClean="0"/>
              <a:t> </a:t>
            </a:r>
            <a:r>
              <a:rPr lang="en-US" dirty="0" err="1" smtClean="0"/>
              <a:t>số</a:t>
            </a:r>
            <a:r>
              <a:rPr lang="en-US" dirty="0" smtClean="0"/>
              <a:t> attention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170" name="Picture 2" descr="https://lena-voita.github.io/resources/lectures/seq2seq/attention/bahdanau_examples-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50" y="1131235"/>
            <a:ext cx="6569690" cy="324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73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a:t>
            </a:r>
            <a:r>
              <a:rPr lang="en-US" dirty="0" smtClean="0"/>
              <a:t>Transformer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331280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err="1" smtClean="0"/>
              <a:t>What’s</a:t>
            </a:r>
            <a:r>
              <a:rPr lang="fr-FR" dirty="0" smtClean="0"/>
              <a:t> new in transformer</a:t>
            </a:r>
            <a:endParaRPr lang="en-US" dirty="0"/>
          </a:p>
        </p:txBody>
      </p:sp>
      <p:sp>
        <p:nvSpPr>
          <p:cNvPr id="2" name="Text Placeholder 1"/>
          <p:cNvSpPr>
            <a:spLocks noGrp="1"/>
          </p:cNvSpPr>
          <p:nvPr>
            <p:ph type="body" idx="1"/>
          </p:nvPr>
        </p:nvSpPr>
        <p:spPr/>
        <p:txBody>
          <a:bodyPr/>
          <a:lstStyle/>
          <a:p>
            <a:endParaRPr lang="en-US"/>
          </a:p>
        </p:txBody>
      </p:sp>
      <p:pic>
        <p:nvPicPr>
          <p:cNvPr id="3074" name="Picture 2" descr="https://lena-voita.github.io/resources/lectures/seq2seq/transformer/modeling_tabl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507" y="1904875"/>
            <a:ext cx="7131844" cy="244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39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Architecture</a:t>
            </a:r>
            <a:endParaRPr lang="en-US" dirty="0"/>
          </a:p>
        </p:txBody>
      </p:sp>
      <p:sp>
        <p:nvSpPr>
          <p:cNvPr id="4" name="Text Placeholder 3"/>
          <p:cNvSpPr>
            <a:spLocks noGrp="1"/>
          </p:cNvSpPr>
          <p:nvPr>
            <p:ph type="body" idx="1"/>
          </p:nvPr>
        </p:nvSpPr>
        <p:spPr/>
        <p:txBody>
          <a:bodyPr/>
          <a:lstStyle/>
          <a:p>
            <a:endParaRPr lang="en-US"/>
          </a:p>
        </p:txBody>
      </p:sp>
      <p:pic>
        <p:nvPicPr>
          <p:cNvPr id="6146" name="Picture 2" descr="https://lena-voita.github.io/resources/lectures/seq2seq/transformer/model-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144" y="1382311"/>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5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Self attention</a:t>
            </a:r>
            <a:endParaRPr lang="en-US" dirty="0"/>
          </a:p>
        </p:txBody>
      </p:sp>
      <p:sp>
        <p:nvSpPr>
          <p:cNvPr id="3" name="Text Placeholder 2"/>
          <p:cNvSpPr>
            <a:spLocks noGrp="1"/>
          </p:cNvSpPr>
          <p:nvPr>
            <p:ph type="body" idx="1"/>
          </p:nvPr>
        </p:nvSpPr>
        <p:spPr/>
        <p:txBody>
          <a:bodyPr/>
          <a:lstStyle/>
          <a:p>
            <a:endParaRPr lang="en-US"/>
          </a:p>
        </p:txBody>
      </p:sp>
      <p:pic>
        <p:nvPicPr>
          <p:cNvPr id="4" name="encoder_self_attention">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1879600"/>
            <a:ext cx="5464175" cy="3263900"/>
          </a:xfrm>
        </p:spPr>
      </p:pic>
      <p:pic>
        <p:nvPicPr>
          <p:cNvPr id="4098" name="Picture 2" descr="https://lena-voita.github.io/resources/lectures/seq2seq/transformer/decenc_vs_self-m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969425"/>
            <a:ext cx="8117681" cy="108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04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Query</a:t>
            </a:r>
            <a:r>
              <a:rPr lang="fr-FR" dirty="0" smtClean="0"/>
              <a:t>, key and value</a:t>
            </a:r>
            <a:endParaRPr lang="en-US" dirty="0"/>
          </a:p>
        </p:txBody>
      </p:sp>
      <p:sp>
        <p:nvSpPr>
          <p:cNvPr id="4" name="Text Placeholder 3"/>
          <p:cNvSpPr>
            <a:spLocks noGrp="1"/>
          </p:cNvSpPr>
          <p:nvPr>
            <p:ph type="body" idx="1"/>
          </p:nvPr>
        </p:nvSpPr>
        <p:spPr/>
        <p:txBody>
          <a:bodyPr/>
          <a:lstStyle/>
          <a:p>
            <a:endParaRPr lang="en-US"/>
          </a:p>
        </p:txBody>
      </p:sp>
      <p:pic>
        <p:nvPicPr>
          <p:cNvPr id="5122" name="Picture 2" descr="https://lena-voita.github.io/resources/lectures/seq2seq/transformer/qkv_explaine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0549" y="1268016"/>
            <a:ext cx="5851326" cy="353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884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Masked</a:t>
            </a:r>
            <a:r>
              <a:rPr lang="fr-FR" dirty="0" smtClean="0"/>
              <a:t> self attention (</a:t>
            </a:r>
            <a:r>
              <a:rPr lang="fr-FR" dirty="0" err="1" smtClean="0"/>
              <a:t>decoder</a:t>
            </a:r>
            <a:r>
              <a:rPr lang="fr-FR" dirty="0" smtClean="0"/>
              <a:t>)</a:t>
            </a:r>
            <a:endParaRPr lang="en-US" dirty="0"/>
          </a:p>
        </p:txBody>
      </p:sp>
      <p:sp>
        <p:nvSpPr>
          <p:cNvPr id="3" name="Text Placeholder 2"/>
          <p:cNvSpPr>
            <a:spLocks noGrp="1"/>
          </p:cNvSpPr>
          <p:nvPr>
            <p:ph type="body" idx="1"/>
          </p:nvPr>
        </p:nvSpPr>
        <p:spPr/>
        <p:txBody>
          <a:bodyPr/>
          <a:lstStyle/>
          <a:p>
            <a:endParaRPr lang="en-US"/>
          </a:p>
        </p:txBody>
      </p:sp>
      <p:pic>
        <p:nvPicPr>
          <p:cNvPr id="4" name="masked_self_attn">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5478463" y="1370013"/>
            <a:ext cx="3665537" cy="3262312"/>
          </a:xfrm>
        </p:spPr>
      </p:pic>
    </p:spTree>
    <p:extLst>
      <p:ext uri="{BB962C8B-B14F-4D97-AF65-F5344CB8AC3E}">
        <p14:creationId xmlns:p14="http://schemas.microsoft.com/office/powerpoint/2010/main" val="292039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Multi-</a:t>
            </a:r>
            <a:r>
              <a:rPr lang="fr-FR" dirty="0" err="1" smtClean="0"/>
              <a:t>head</a:t>
            </a:r>
            <a:r>
              <a:rPr lang="fr-FR" dirty="0" smtClean="0"/>
              <a:t> attention</a:t>
            </a:r>
            <a:endParaRPr lang="en-US" dirty="0"/>
          </a:p>
        </p:txBody>
      </p:sp>
      <p:sp>
        <p:nvSpPr>
          <p:cNvPr id="3" name="Text Placeholder 2"/>
          <p:cNvSpPr>
            <a:spLocks noGrp="1"/>
          </p:cNvSpPr>
          <p:nvPr>
            <p:ph type="body" idx="1"/>
          </p:nvPr>
        </p:nvSpPr>
        <p:spPr/>
        <p:txBody>
          <a:bodyPr/>
          <a:lstStyle/>
          <a:p>
            <a:endParaRPr lang="en-US"/>
          </a:p>
        </p:txBody>
      </p:sp>
      <p:pic>
        <p:nvPicPr>
          <p:cNvPr id="4" name="multi_head">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4937760" y="1029400"/>
            <a:ext cx="3127375" cy="3262312"/>
          </a:xfrm>
        </p:spPr>
      </p:pic>
    </p:spTree>
    <p:extLst>
      <p:ext uri="{BB962C8B-B14F-4D97-AF65-F5344CB8AC3E}">
        <p14:creationId xmlns:p14="http://schemas.microsoft.com/office/powerpoint/2010/main" val="665987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smtClean="0"/>
              <a:t>Positional </a:t>
            </a:r>
            <a:r>
              <a:rPr lang="en-US" dirty="0"/>
              <a:t>encoding</a:t>
            </a:r>
          </a:p>
          <a:p>
            <a:endParaRPr lang="en-US" dirty="0"/>
          </a:p>
        </p:txBody>
      </p:sp>
      <p:pic>
        <p:nvPicPr>
          <p:cNvPr id="4" name="Picture 3"/>
          <p:cNvPicPr>
            <a:picLocks noChangeAspect="1"/>
          </p:cNvPicPr>
          <p:nvPr/>
        </p:nvPicPr>
        <p:blipFill>
          <a:blip r:embed="rId2"/>
          <a:stretch>
            <a:fillRect/>
          </a:stretch>
        </p:blipFill>
        <p:spPr>
          <a:xfrm>
            <a:off x="2195858" y="1173625"/>
            <a:ext cx="3308970" cy="945420"/>
          </a:xfrm>
          <a:prstGeom prst="rect">
            <a:avLst/>
          </a:prstGeom>
        </p:spPr>
      </p:pic>
      <p:pic>
        <p:nvPicPr>
          <p:cNvPr id="8" name="Picture 2" descr="https://lena-voita.github.io/resources/lectures/seq2seq/transformer/positional_encoding-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764" y="2196703"/>
            <a:ext cx="1816318" cy="14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9107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connections</a:t>
            </a:r>
          </a:p>
        </p:txBody>
      </p:sp>
      <p:sp>
        <p:nvSpPr>
          <p:cNvPr id="3" name="Content Placeholder 2"/>
          <p:cNvSpPr>
            <a:spLocks noGrp="1"/>
          </p:cNvSpPr>
          <p:nvPr>
            <p:ph type="body" idx="1"/>
          </p:nvPr>
        </p:nvSpPr>
        <p:spPr/>
        <p:txBody>
          <a:bodyPr/>
          <a:lstStyle/>
          <a:p>
            <a:r>
              <a:rPr lang="en-US" dirty="0"/>
              <a:t>Residual connections</a:t>
            </a:r>
          </a:p>
          <a:p>
            <a:endParaRPr lang="en-US" dirty="0" smtClean="0"/>
          </a:p>
          <a:p>
            <a:endParaRPr lang="en-US" dirty="0"/>
          </a:p>
        </p:txBody>
      </p:sp>
      <p:pic>
        <p:nvPicPr>
          <p:cNvPr id="7174" name="Picture 6" descr="https://lena-voita.github.io/resources/lectures/seq2seq/transformer/residual-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206" y="925841"/>
            <a:ext cx="2712244" cy="144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791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Layer Normalization</a:t>
            </a:r>
          </a:p>
        </p:txBody>
      </p:sp>
      <p:sp>
        <p:nvSpPr>
          <p:cNvPr id="3" name="Content Placeholder 2"/>
          <p:cNvSpPr>
            <a:spLocks noGrp="1"/>
          </p:cNvSpPr>
          <p:nvPr>
            <p:ph type="body" idx="1"/>
          </p:nvPr>
        </p:nvSpPr>
        <p:spPr/>
        <p:txBody>
          <a:bodyPr/>
          <a:lstStyle/>
          <a:p>
            <a:r>
              <a:rPr lang="en-US" dirty="0"/>
              <a:t>Residual connections</a:t>
            </a:r>
          </a:p>
          <a:p>
            <a:endParaRPr lang="en-US" dirty="0" smtClean="0"/>
          </a:p>
          <a:p>
            <a:endParaRPr lang="en-US" dirty="0"/>
          </a:p>
          <a:p>
            <a:endParaRPr lang="en-US" dirty="0" smtClean="0"/>
          </a:p>
          <a:p>
            <a:endParaRPr lang="en-US" dirty="0"/>
          </a:p>
          <a:p>
            <a:endParaRPr lang="en-US" dirty="0"/>
          </a:p>
        </p:txBody>
      </p:sp>
      <p:pic>
        <p:nvPicPr>
          <p:cNvPr id="7172" name="Picture 4" descr="https://lena-voita.github.io/resources/lectures/seq2seq/transformer/layer_norm-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232" y="1574470"/>
            <a:ext cx="1596458" cy="140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422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6</a:t>
            </a:r>
            <a:r>
              <a:rPr lang="vi-VN"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BERT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2557146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solidFill>
                  <a:srgbClr val="1155CC"/>
                </a:solidFill>
              </a:rPr>
              <a:t>Giới</a:t>
            </a:r>
            <a:r>
              <a:rPr lang="en-US" sz="2000" b="1" dirty="0" smtClean="0">
                <a:solidFill>
                  <a:srgbClr val="1155CC"/>
                </a:solidFill>
              </a:rPr>
              <a:t> </a:t>
            </a:r>
            <a:r>
              <a:rPr lang="en-US" sz="2000" b="1" dirty="0" err="1" smtClean="0">
                <a:solidFill>
                  <a:srgbClr val="1155CC"/>
                </a:solidFill>
              </a:rPr>
              <a:t>thiệu</a:t>
            </a:r>
            <a:endParaRPr lang="en-US" sz="2000" b="1" dirty="0" smtClean="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BERT</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6003896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RoBERTa</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66158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a:t>
            </a:r>
            <a:r>
              <a:rPr lang="en-US" dirty="0" err="1" smtClean="0"/>
              <a:t>Dữ</a:t>
            </a:r>
            <a:r>
              <a:rPr lang="en-US" dirty="0" smtClean="0"/>
              <a:t> </a:t>
            </a:r>
            <a:r>
              <a:rPr lang="en-US" dirty="0" err="1" smtClean="0"/>
              <a:t>liệu</a:t>
            </a:r>
            <a:r>
              <a:rPr lang="en-US" dirty="0" smtClean="0"/>
              <a:t> NLP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6652020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Hugging Face</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206178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a:t>
            </a:r>
            <a:r>
              <a:rPr lang="en-US" dirty="0" err="1" smtClean="0"/>
              <a:t>Thư</a:t>
            </a:r>
            <a:r>
              <a:rPr lang="en-US" dirty="0" smtClean="0"/>
              <a:t> </a:t>
            </a:r>
            <a:r>
              <a:rPr lang="en-US" dirty="0" err="1" smtClean="0"/>
              <a:t>viện</a:t>
            </a:r>
            <a:r>
              <a:rPr lang="en-US" dirty="0" smtClean="0"/>
              <a:t> NLP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5709916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Hugging Face</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091754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934953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Word </a:t>
            </a:r>
            <a:r>
              <a:rPr lang="fr-FR" dirty="0" err="1"/>
              <a:t>embedding</a:t>
            </a:r>
            <a:r>
              <a:rPr lang="fr-FR" dirty="0"/>
              <a:t> </a:t>
            </a:r>
            <a:r>
              <a:rPr lang="fr-FR" dirty="0" err="1"/>
              <a:t>with</a:t>
            </a:r>
            <a:r>
              <a:rPr lang="fr-FR" dirty="0"/>
              <a:t> skip gram</a:t>
            </a:r>
          </a:p>
          <a:p>
            <a:r>
              <a:rPr lang="fr-FR" dirty="0"/>
              <a:t>Word </a:t>
            </a:r>
            <a:r>
              <a:rPr lang="fr-FR" dirty="0" err="1"/>
              <a:t>embedding</a:t>
            </a:r>
            <a:r>
              <a:rPr lang="fr-FR" dirty="0"/>
              <a:t> </a:t>
            </a:r>
            <a:r>
              <a:rPr lang="fr-FR" dirty="0" err="1"/>
              <a:t>with</a:t>
            </a:r>
            <a:r>
              <a:rPr lang="fr-FR" dirty="0"/>
              <a:t> </a:t>
            </a:r>
            <a:r>
              <a:rPr lang="fr-FR" dirty="0" err="1"/>
              <a:t>glove</a:t>
            </a:r>
            <a:endParaRPr lang="fr-FR" dirty="0"/>
          </a:p>
          <a:p>
            <a:r>
              <a:rPr lang="en-US" dirty="0"/>
              <a:t>Sentiment analysis using RNN/CNN</a:t>
            </a:r>
          </a:p>
          <a:p>
            <a:endParaRPr lang="fr-FR" dirty="0"/>
          </a:p>
          <a:p>
            <a:r>
              <a:rPr lang="fr-FR" dirty="0"/>
              <a:t>Modules in transformer</a:t>
            </a:r>
            <a:endParaRPr lang="en-US" dirty="0"/>
          </a:p>
          <a:p>
            <a:r>
              <a:rPr lang="fr-FR" dirty="0"/>
              <a:t>Machine translation </a:t>
            </a:r>
            <a:r>
              <a:rPr lang="fr-FR" dirty="0" err="1"/>
              <a:t>with</a:t>
            </a:r>
            <a:r>
              <a:rPr lang="fr-FR" dirty="0"/>
              <a:t> transformer</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a:t>G</a:t>
            </a:r>
            <a:r>
              <a:rPr lang="en-US" dirty="0" err="1" smtClean="0"/>
              <a:t>iới</a:t>
            </a:r>
            <a:r>
              <a:rPr lang="en-US" dirty="0" smtClean="0"/>
              <a:t> </a:t>
            </a:r>
            <a:r>
              <a:rPr lang="en-US" dirty="0" err="1" smtClean="0"/>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ROI align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4094847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17558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Hard negative sampling</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866685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YOLOv3</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23752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smtClean="0">
                <a:ea typeface="+mj-lt"/>
                <a:cs typeface="+mj-lt"/>
              </a:rPr>
              <a:t>Mô</a:t>
            </a:r>
            <a:r>
              <a:rPr lang="fr-FR" dirty="0" smtClean="0">
                <a:ea typeface="+mj-lt"/>
                <a:cs typeface="+mj-lt"/>
              </a:rPr>
              <a:t> </a:t>
            </a:r>
            <a:r>
              <a:rPr lang="fr-FR" dirty="0" err="1" smtClean="0">
                <a:ea typeface="+mj-lt"/>
                <a:cs typeface="+mj-lt"/>
              </a:rPr>
              <a:t>hình</a:t>
            </a:r>
            <a:r>
              <a:rPr lang="fr-FR" dirty="0" smtClean="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smtClean="0"/>
              <a:t>Dự</a:t>
            </a:r>
            <a:r>
              <a:rPr lang="en-US" dirty="0" smtClean="0"/>
              <a:t> </a:t>
            </a:r>
            <a:r>
              <a:rPr lang="en-US" dirty="0" err="1" smtClean="0"/>
              <a:t>đoán</a:t>
            </a:r>
            <a:r>
              <a:rPr lang="en-US" dirty="0" smtClean="0"/>
              <a:t> ở </a:t>
            </a:r>
            <a:r>
              <a:rPr lang="en-US" dirty="0" err="1" smtClean="0"/>
              <a:t>nhiều</a:t>
            </a:r>
            <a:r>
              <a:rPr lang="en-US" dirty="0" smtClean="0"/>
              <a:t> </a:t>
            </a:r>
            <a:r>
              <a:rPr lang="en-US" dirty="0" err="1" smtClean="0"/>
              <a:t>kích</a:t>
            </a:r>
            <a:r>
              <a:rPr lang="en-US" dirty="0" smtClean="0"/>
              <a:t> </a:t>
            </a:r>
            <a:r>
              <a:rPr lang="en-US" dirty="0" err="1" smtClean="0"/>
              <a:t>cỡ</a:t>
            </a:r>
            <a:r>
              <a:rPr lang="en-US" dirty="0" smtClean="0"/>
              <a:t> (</a:t>
            </a:r>
            <a:r>
              <a:rPr lang="fr-FR" dirty="0" err="1" smtClean="0">
                <a:ea typeface="+mj-lt"/>
                <a:cs typeface="+mj-lt"/>
              </a:rPr>
              <a:t>multiscale</a:t>
            </a:r>
            <a:r>
              <a:rPr lang="fr-FR" dirty="0" smtClean="0">
                <a:cs typeface="Calibri Light"/>
              </a:rPr>
              <a:t> </a:t>
            </a:r>
            <a:r>
              <a:rPr lang="fr-FR" dirty="0" err="1">
                <a:cs typeface="Calibri Light"/>
              </a:rPr>
              <a:t>prediction</a:t>
            </a:r>
            <a:r>
              <a:rPr lang="en-US" dirty="0" smtClean="0"/>
              <a:t>)</a:t>
            </a:r>
          </a:p>
          <a:p>
            <a:r>
              <a:rPr lang="fr-FR" dirty="0" err="1" smtClean="0"/>
              <a:t>Đầu</a:t>
            </a:r>
            <a:r>
              <a:rPr lang="fr-FR" dirty="0" smtClean="0"/>
              <a:t> </a:t>
            </a:r>
            <a:r>
              <a:rPr lang="fr-FR" dirty="0" err="1" smtClean="0"/>
              <a:t>vào</a:t>
            </a:r>
            <a:r>
              <a:rPr lang="fr-FR" dirty="0" smtClean="0"/>
              <a:t>: </a:t>
            </a:r>
            <a:r>
              <a:rPr lang="fr-FR" dirty="0" err="1" smtClean="0"/>
              <a:t>ảnh</a:t>
            </a:r>
            <a:r>
              <a:rPr lang="fr-FR" dirty="0" smtClean="0"/>
              <a:t> </a:t>
            </a:r>
            <a:r>
              <a:rPr lang="fr-FR" dirty="0" err="1" smtClean="0"/>
              <a:t>kích</a:t>
            </a:r>
            <a:r>
              <a:rPr lang="fr-FR" dirty="0" smtClean="0"/>
              <a:t> </a:t>
            </a:r>
            <a:r>
              <a:rPr lang="fr-FR" dirty="0" err="1" smtClean="0"/>
              <a:t>thước</a:t>
            </a:r>
            <a:r>
              <a:rPr lang="fr-FR" dirty="0" smtClean="0"/>
              <a:t> 416x416</a:t>
            </a:r>
          </a:p>
          <a:p>
            <a:r>
              <a:rPr lang="fr-FR" dirty="0" err="1" smtClean="0">
                <a:cs typeface="Calibri"/>
              </a:rPr>
              <a:t>Đầu</a:t>
            </a:r>
            <a:r>
              <a:rPr lang="fr-FR" dirty="0" smtClean="0">
                <a:cs typeface="Calibri"/>
              </a:rPr>
              <a:t> ra: </a:t>
            </a:r>
            <a:r>
              <a:rPr lang="fr-FR" dirty="0" err="1" smtClean="0">
                <a:cs typeface="Calibri"/>
              </a:rPr>
              <a:t>vector</a:t>
            </a:r>
            <a:r>
              <a:rPr lang="fr-FR" dirty="0" smtClean="0">
                <a:cs typeface="Calibri"/>
              </a:rPr>
              <a:t> N*N*B</a:t>
            </a:r>
            <a:r>
              <a:rPr lang="fr-FR" dirty="0">
                <a:cs typeface="Calibri"/>
              </a:rPr>
              <a:t>*(5+C</a:t>
            </a:r>
            <a:r>
              <a:rPr lang="fr-FR" dirty="0" smtClean="0">
                <a:cs typeface="Calibri"/>
              </a:rPr>
              <a:t>)</a:t>
            </a:r>
            <a:endParaRPr lang="fr-FR" dirty="0">
              <a:cs typeface="Calibri"/>
            </a:endParaRP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NLP </a:t>
            </a:r>
            <a:r>
              <a:rPr lang="en-US" dirty="0" err="1" smtClean="0"/>
              <a:t>là</a:t>
            </a:r>
            <a:r>
              <a:rPr lang="en-US" dirty="0" smtClean="0"/>
              <a:t> </a:t>
            </a:r>
            <a:r>
              <a:rPr lang="en-US" dirty="0" err="1" smtClean="0"/>
              <a:t>gì</a:t>
            </a:r>
            <a:endParaRPr lang="en-US" dirty="0"/>
          </a:p>
        </p:txBody>
      </p:sp>
      <p:sp>
        <p:nvSpPr>
          <p:cNvPr id="7" name="Text Placeholder 6"/>
          <p:cNvSpPr>
            <a:spLocks noGrp="1"/>
          </p:cNvSpPr>
          <p:nvPr>
            <p:ph type="body" idx="1"/>
          </p:nvPr>
        </p:nvSpPr>
        <p:spPr/>
        <p:txBody>
          <a:bodyPr/>
          <a:lstStyle/>
          <a:p>
            <a:r>
              <a:rPr lang="vi-VN" dirty="0"/>
              <a:t>Xử lý ngôn ngữ tự nhiên (NLP) là một lĩnh vực trong trí tuệ nhân tạo (AI), có nhiệm vụ xây dựng các công cụ phân tích và tổng hợp giúp máy tính có thể “hiểu” ngôn ngữ của con người thông qua văn bản hoặc tiếng </a:t>
            </a:r>
            <a:r>
              <a:rPr lang="vi-VN" dirty="0" smtClean="0"/>
              <a:t>nói</a:t>
            </a:r>
            <a:endParaRPr lang="en-US" dirty="0" smtClean="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8663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Xử</a:t>
            </a:r>
            <a:r>
              <a:rPr lang="en-US" dirty="0" smtClean="0"/>
              <a:t> </a:t>
            </a:r>
            <a:r>
              <a:rPr lang="en-US" dirty="0" err="1" smtClean="0"/>
              <a:t>lý</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tự</a:t>
            </a:r>
            <a:r>
              <a:rPr lang="en-US" dirty="0" smtClean="0"/>
              <a:t> </a:t>
            </a:r>
            <a:r>
              <a:rPr lang="en-US" dirty="0" err="1" smtClean="0"/>
              <a:t>nhiên</a:t>
            </a:r>
            <a:endParaRPr lang="en-US" dirty="0"/>
          </a:p>
        </p:txBody>
      </p:sp>
      <p:sp>
        <p:nvSpPr>
          <p:cNvPr id="3" name="Text Placeholder 2"/>
          <p:cNvSpPr>
            <a:spLocks noGrp="1"/>
          </p:cNvSpPr>
          <p:nvPr>
            <p:ph type="body" idx="1"/>
          </p:nvPr>
        </p:nvSpPr>
        <p:spPr>
          <a:xfrm>
            <a:off x="310896" y="676656"/>
            <a:ext cx="4116725" cy="3967800"/>
          </a:xfrm>
        </p:spPr>
        <p:txBody>
          <a:bodyPr>
            <a:normAutofit fontScale="70000" lnSpcReduction="20000"/>
          </a:bodyPr>
          <a:lstStyle/>
          <a:p>
            <a:r>
              <a:rPr lang="vi-VN" dirty="0"/>
              <a:t>Morphological analysis: phân tích hình thái của ngôn ngữ, bao gồm các khâu xử lý:</a:t>
            </a:r>
          </a:p>
          <a:p>
            <a:pPr lvl="1"/>
            <a:r>
              <a:rPr lang="vi-VN" dirty="0"/>
              <a:t>Phân đoạn từ vựng (word segmentation): phân giải câu văn được nhập vào thành các từ có thứ tự.</a:t>
            </a:r>
          </a:p>
          <a:p>
            <a:pPr lvl="1"/>
            <a:r>
              <a:rPr lang="vi-VN" dirty="0"/>
              <a:t>Phân loại từ (part-of-speech tagging): quyết định từ loại của từ vựng</a:t>
            </a:r>
          </a:p>
          <a:p>
            <a:pPr lvl="1"/>
            <a:r>
              <a:rPr lang="vi-VN" dirty="0"/>
              <a:t>Phục hồi thể nguyên dạng của từ (lemmatization)(đối với tiếng anh): làm trở lại nguyên dạng ban đầu các từ vựng bị biến đổi thể ( inflection) hoặc được kết hợp (conjugatetion</a:t>
            </a:r>
            <a:r>
              <a:rPr lang="vi-VN" dirty="0" smtClean="0"/>
              <a:t>).</a:t>
            </a:r>
            <a:endParaRPr lang="en-US" dirty="0" smtClean="0"/>
          </a:p>
          <a:p>
            <a:pPr lvl="1"/>
            <a:endParaRPr lang="vi-VN" dirty="0"/>
          </a:p>
          <a:p>
            <a:r>
              <a:rPr lang="vi-VN" dirty="0"/>
              <a:t>Syntactic analysis: phân tích cú pháp, tìm hiểu cấu trúc của câu(chủ ngữ, động từ chính</a:t>
            </a:r>
            <a:r>
              <a:rPr lang="vi-VN" dirty="0" smtClean="0"/>
              <a:t>,...)</a:t>
            </a:r>
            <a:endParaRPr lang="en-US" dirty="0" smtClean="0"/>
          </a:p>
          <a:p>
            <a:endParaRPr lang="vi-VN" dirty="0"/>
          </a:p>
          <a:p>
            <a:r>
              <a:rPr lang="vi-VN" dirty="0"/>
              <a:t>Semantic interpretaion: diễn dịch ngữ nghĩa, ý nghĩa của câu dựa vào các từ tạo nên </a:t>
            </a:r>
            <a:r>
              <a:rPr lang="vi-VN" dirty="0" smtClean="0"/>
              <a:t>câu</a:t>
            </a:r>
            <a:endParaRPr lang="en-US" dirty="0" smtClean="0"/>
          </a:p>
          <a:p>
            <a:endParaRPr lang="vi-VN" dirty="0"/>
          </a:p>
          <a:p>
            <a:r>
              <a:rPr lang="vi-VN" dirty="0"/>
              <a:t>Discourse processing: phân tích ngữ nghĩa dựa trên bối cảnh của câu.</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https://images.viblo.asia/ff7c1393-96dd-4d56-bf5b-6fa7b6c7fd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894" y="1267232"/>
            <a:ext cx="3951356" cy="21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7" name="Text Placeholder 6"/>
          <p:cNvSpPr>
            <a:spLocks noGrp="1"/>
          </p:cNvSpPr>
          <p:nvPr>
            <p:ph type="body" idx="1"/>
          </p:nvPr>
        </p:nvSpPr>
        <p:spPr/>
        <p:txBody>
          <a:bodyPr/>
          <a:lstStyle/>
          <a:p>
            <a:r>
              <a:rPr lang="vi-VN" dirty="0"/>
              <a:t>Spell checking: phát hiện và sửa lỗi chính tả</a:t>
            </a:r>
          </a:p>
          <a:p>
            <a:r>
              <a:rPr lang="vi-VN" dirty="0"/>
              <a:t>Finding synonyms: Tìm từ có nghĩa tương đồng</a:t>
            </a:r>
          </a:p>
          <a:p>
            <a:r>
              <a:rPr lang="vi-VN" dirty="0"/>
              <a:t>Extracting information: Trích rút thông tin từ websites như giá sản phẩm, ngày tháng, địa điểm, tên người và tên công ty</a:t>
            </a:r>
          </a:p>
          <a:p>
            <a:r>
              <a:rPr lang="vi-VN" dirty="0"/>
              <a:t>Classifying: Phân loại quan điểm(Tích cực/ Tiêu cực) của một văn bản dài, phân loại tin tức,...</a:t>
            </a:r>
          </a:p>
          <a:p>
            <a:r>
              <a:rPr lang="vi-VN" dirty="0"/>
              <a:t>Machine translation: Dịch từ ngôn ngữ nguồn sang ngôn ngữ đích</a:t>
            </a:r>
          </a:p>
          <a:p>
            <a:r>
              <a:rPr lang="vi-VN" dirty="0"/>
              <a:t>Spoken dialog systems: Các hệ thống hội thoại giữa người và máy(Tư vấn khách hàng tự động, điều khiển thiết bị, đặt hàng,...)</a:t>
            </a:r>
          </a:p>
          <a:p>
            <a:r>
              <a:rPr lang="vi-VN" dirty="0"/>
              <a:t>Question Answering: Các hệ hỏi đáp</a:t>
            </a:r>
          </a:p>
          <a:p>
            <a:r>
              <a:rPr lang="vi-VN" dirty="0"/>
              <a:t>Speech recognition: Nhận dạng giọng nói</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2425643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8466</TotalTime>
  <Words>2925</Words>
  <Application>Microsoft Office PowerPoint</Application>
  <PresentationFormat>On-screen Show (16:9)</PresentationFormat>
  <Paragraphs>310</Paragraphs>
  <Slides>67</Slides>
  <Notes>25</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67</vt:i4>
      </vt:variant>
    </vt:vector>
  </HeadingPairs>
  <TitlesOfParts>
    <vt:vector size="73" baseType="lpstr">
      <vt:lpstr>Arial</vt:lpstr>
      <vt:lpstr>Calibri</vt:lpstr>
      <vt:lpstr>Calibri Light</vt:lpstr>
      <vt:lpstr>Cambria Math</vt:lpstr>
      <vt:lpstr>Simple Light</vt:lpstr>
      <vt:lpstr>Simple Light</vt:lpstr>
      <vt:lpstr>Deep Learning Bài 9: Xử lý ngôn ngữ tự nhiên</vt:lpstr>
      <vt:lpstr>Giảng viên và Trợ giảng</vt:lpstr>
      <vt:lpstr>Giảng viên và Trợ giảng (hỗ trợ)</vt:lpstr>
      <vt:lpstr>Giới thiệu mentor </vt:lpstr>
      <vt:lpstr>Nội dung</vt:lpstr>
      <vt:lpstr>Phần 1: Giới thiệu</vt:lpstr>
      <vt:lpstr>NLP là gì</vt:lpstr>
      <vt:lpstr>Xử lý ngôn ngữ tự nhiên</vt:lpstr>
      <vt:lpstr>Ứng dụng</vt:lpstr>
      <vt:lpstr>Ví dụ ứng dụng</vt:lpstr>
      <vt:lpstr>Phần 2: Trình bày ký tự (word embedding)</vt:lpstr>
      <vt:lpstr>Ví dụ</vt:lpstr>
      <vt:lpstr>Định nghĩa</vt:lpstr>
      <vt:lpstr>Quan sát vector từ trong không gian đa chiều</vt:lpstr>
      <vt:lpstr>One hot encoding</vt:lpstr>
      <vt:lpstr>Các phương pháp đếm (count-based)</vt:lpstr>
      <vt:lpstr>Word2Vec</vt:lpstr>
      <vt:lpstr>Word2Vec</vt:lpstr>
      <vt:lpstr>Word2Vec</vt:lpstr>
      <vt:lpstr>Word2Vec</vt:lpstr>
      <vt:lpstr>Ví dụ cụ thể huấn luyện word2vec</vt:lpstr>
      <vt:lpstr>Các biến thể khác</vt:lpstr>
      <vt:lpstr>Cách đánh giá word embeddings</vt:lpstr>
      <vt:lpstr>Phần 3: Mô hình ngôn ngữ</vt:lpstr>
      <vt:lpstr>Mô hình ngôn ngữ</vt:lpstr>
      <vt:lpstr>Cấu trúc tổng quát</vt:lpstr>
      <vt:lpstr>Sáng tác văn sử dụng mô hình ngôn ngữ</vt:lpstr>
      <vt:lpstr>Mô hình n-gram</vt:lpstr>
      <vt:lpstr>Mô hình ngôn ngữ mạng neuron</vt:lpstr>
      <vt:lpstr>Phần 4: Mô hình seq2seq và attention</vt:lpstr>
      <vt:lpstr>Mô hình seq2seq</vt:lpstr>
      <vt:lpstr>Mô hình ngôn ngữ có điều kiện (conditional language model)</vt:lpstr>
      <vt:lpstr>Mô hình ngôn ngữ có điều kiện</vt:lpstr>
      <vt:lpstr>Mô hình cơ bản</vt:lpstr>
      <vt:lpstr>Cơ chế attention</vt:lpstr>
      <vt:lpstr>Tính toán attention</vt:lpstr>
      <vt:lpstr>Cách tính attention score</vt:lpstr>
      <vt:lpstr>Ma trận trọng số attention</vt:lpstr>
      <vt:lpstr>Phần 5: Transformer</vt:lpstr>
      <vt:lpstr>What’s new in transformer</vt:lpstr>
      <vt:lpstr>Architecture</vt:lpstr>
      <vt:lpstr>Self attention</vt:lpstr>
      <vt:lpstr>Query, key and value</vt:lpstr>
      <vt:lpstr>Masked self attention (decoder)</vt:lpstr>
      <vt:lpstr>Multi-head attention</vt:lpstr>
      <vt:lpstr>Positional encoding</vt:lpstr>
      <vt:lpstr>Residual connections</vt:lpstr>
      <vt:lpstr>Layer Normalization</vt:lpstr>
      <vt:lpstr>Phần 6: Các mô hình BERT</vt:lpstr>
      <vt:lpstr>BERT</vt:lpstr>
      <vt:lpstr>RoBERTa</vt:lpstr>
      <vt:lpstr>Phần 5: Dữ liệu NLP</vt:lpstr>
      <vt:lpstr>Hugging Face</vt:lpstr>
      <vt:lpstr>Phần 5: Thư viện NLP</vt:lpstr>
      <vt:lpstr>Hugging Face</vt:lpstr>
      <vt:lpstr>Phần 5: Bài tập và thảo luận</vt:lpstr>
      <vt:lpstr>Bài tập</vt:lpstr>
      <vt:lpstr>Tóm tắt</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226</cp:revision>
  <dcterms:modified xsi:type="dcterms:W3CDTF">2022-09-20T20:00:59Z</dcterms:modified>
</cp:coreProperties>
</file>